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75" r:id="rId4"/>
  </p:sldMasterIdLst>
  <p:notesMasterIdLst>
    <p:notesMasterId r:id="rId9"/>
  </p:notesMasterIdLst>
  <p:sldIdLst>
    <p:sldId id="260" r:id="rId5"/>
    <p:sldId id="263" r:id="rId6"/>
    <p:sldId id="261" r:id="rId7"/>
    <p:sldId id="257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20" y="-4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D38067-77E8-4C9F-98E5-B04395B7ABC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1130AC-B0F3-4A80-8975-64A0C6530D0C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1C04E0B3-39F3-4CC5-819B-0D70B60A25A5}" type="parTrans" cxnId="{7A3447B8-DA55-4266-BDB5-9A0D6907E2D3}">
      <dgm:prSet/>
      <dgm:spPr/>
      <dgm:t>
        <a:bodyPr/>
        <a:lstStyle/>
        <a:p>
          <a:endParaRPr lang="en-US"/>
        </a:p>
      </dgm:t>
    </dgm:pt>
    <dgm:pt modelId="{FFD81D45-952A-4C3D-9099-F9C3A83F5993}" type="sibTrans" cxnId="{7A3447B8-DA55-4266-BDB5-9A0D6907E2D3}">
      <dgm:prSet/>
      <dgm:spPr/>
      <dgm:t>
        <a:bodyPr/>
        <a:lstStyle/>
        <a:p>
          <a:endParaRPr lang="en-US"/>
        </a:p>
      </dgm:t>
    </dgm:pt>
    <dgm:pt modelId="{2BB11853-8C18-46C7-AC4F-6351BD8338CA}">
      <dgm:prSet phldrT="[Text]" custT="1"/>
      <dgm:spPr/>
      <dgm:t>
        <a:bodyPr/>
        <a:lstStyle/>
        <a:p>
          <a:r>
            <a:rPr lang="en-US" sz="1800" kern="1200" dirty="0" smtClean="0">
              <a:solidFill>
                <a:srgbClr val="171796"/>
              </a:solidFill>
              <a:effectLst/>
              <a:latin typeface="Century Gothic" panose="020B0502020202020204" pitchFamily="34" charset="0"/>
              <a:ea typeface="+mj-ea"/>
              <a:cs typeface="+mj-cs"/>
            </a:rPr>
            <a:t>Appropriate Equipment for Navy</a:t>
          </a:r>
          <a:endParaRPr lang="en-US" sz="1800" kern="1200" dirty="0">
            <a:solidFill>
              <a:srgbClr val="171796"/>
            </a:solidFill>
            <a:effectLst/>
            <a:latin typeface="Century Gothic" panose="020B0502020202020204" pitchFamily="34" charset="0"/>
            <a:ea typeface="+mj-ea"/>
            <a:cs typeface="+mj-cs"/>
          </a:endParaRPr>
        </a:p>
      </dgm:t>
    </dgm:pt>
    <dgm:pt modelId="{FBEBEF5D-4098-4555-A7D4-BA7DBDAECD4A}" type="parTrans" cxnId="{664929F8-5C0F-4CF0-8B23-7E370BA5034E}">
      <dgm:prSet/>
      <dgm:spPr/>
      <dgm:t>
        <a:bodyPr/>
        <a:lstStyle/>
        <a:p>
          <a:endParaRPr lang="en-US"/>
        </a:p>
      </dgm:t>
    </dgm:pt>
    <dgm:pt modelId="{D9F01167-F490-4AF3-89C7-DF8A8EEA4295}" type="sibTrans" cxnId="{664929F8-5C0F-4CF0-8B23-7E370BA5034E}">
      <dgm:prSet/>
      <dgm:spPr/>
      <dgm:t>
        <a:bodyPr/>
        <a:lstStyle/>
        <a:p>
          <a:endParaRPr lang="en-US"/>
        </a:p>
      </dgm:t>
    </dgm:pt>
    <dgm:pt modelId="{8B2BF755-AEDF-4092-A3BA-54DD13D3083B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94CDFB0A-C818-42FA-938F-910DFDC9E904}" type="parTrans" cxnId="{040848E8-3E84-41BD-AD3F-B729104183BB}">
      <dgm:prSet/>
      <dgm:spPr/>
      <dgm:t>
        <a:bodyPr/>
        <a:lstStyle/>
        <a:p>
          <a:endParaRPr lang="en-US"/>
        </a:p>
      </dgm:t>
    </dgm:pt>
    <dgm:pt modelId="{BF4A5F73-0F65-4DD9-BA86-C769C6DE9949}" type="sibTrans" cxnId="{040848E8-3E84-41BD-AD3F-B729104183BB}">
      <dgm:prSet/>
      <dgm:spPr/>
      <dgm:t>
        <a:bodyPr/>
        <a:lstStyle/>
        <a:p>
          <a:endParaRPr lang="en-US"/>
        </a:p>
      </dgm:t>
    </dgm:pt>
    <dgm:pt modelId="{9348E36F-8A9D-4D80-9394-DFD3459F06DA}">
      <dgm:prSet phldrT="[Text]" custT="1"/>
      <dgm:spPr/>
      <dgm:t>
        <a:bodyPr/>
        <a:lstStyle/>
        <a:p>
          <a:r>
            <a:rPr lang="en-US" sz="1800" kern="1200" dirty="0" smtClean="0">
              <a:solidFill>
                <a:srgbClr val="171796"/>
              </a:solidFill>
              <a:effectLst/>
              <a:latin typeface="Century Gothic" panose="020B0502020202020204" pitchFamily="34" charset="0"/>
              <a:ea typeface="+mj-ea"/>
              <a:cs typeface="+mj-cs"/>
            </a:rPr>
            <a:t>Industrial &amp; Regional Benefits for Canada</a:t>
          </a:r>
          <a:endParaRPr lang="en-US" sz="1800" kern="1200" dirty="0">
            <a:solidFill>
              <a:srgbClr val="171796"/>
            </a:solidFill>
            <a:effectLst/>
            <a:latin typeface="Century Gothic" panose="020B0502020202020204" pitchFamily="34" charset="0"/>
            <a:ea typeface="+mj-ea"/>
            <a:cs typeface="+mj-cs"/>
          </a:endParaRPr>
        </a:p>
      </dgm:t>
    </dgm:pt>
    <dgm:pt modelId="{22B84A88-C6D5-482C-A005-00D431C74707}" type="parTrans" cxnId="{4B7C0C27-8E44-420B-8766-55607D916439}">
      <dgm:prSet/>
      <dgm:spPr/>
      <dgm:t>
        <a:bodyPr/>
        <a:lstStyle/>
        <a:p>
          <a:endParaRPr lang="en-US"/>
        </a:p>
      </dgm:t>
    </dgm:pt>
    <dgm:pt modelId="{61F01D87-19D9-4EFB-BC56-B75808BA80E9}" type="sibTrans" cxnId="{4B7C0C27-8E44-420B-8766-55607D916439}">
      <dgm:prSet/>
      <dgm:spPr/>
      <dgm:t>
        <a:bodyPr/>
        <a:lstStyle/>
        <a:p>
          <a:endParaRPr lang="en-US"/>
        </a:p>
      </dgm:t>
    </dgm:pt>
    <dgm:pt modelId="{4816B518-8CEF-4B99-804C-F3BC8B3D69AA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CF25DB73-B9B9-4E62-A462-6B2720D3EB92}" type="parTrans" cxnId="{9ECACA63-753C-4637-81C9-ACE8EE96F16B}">
      <dgm:prSet/>
      <dgm:spPr/>
      <dgm:t>
        <a:bodyPr/>
        <a:lstStyle/>
        <a:p>
          <a:endParaRPr lang="en-US"/>
        </a:p>
      </dgm:t>
    </dgm:pt>
    <dgm:pt modelId="{0316ABA6-BA78-4226-9278-D2AB84BBE74B}" type="sibTrans" cxnId="{9ECACA63-753C-4637-81C9-ACE8EE96F16B}">
      <dgm:prSet/>
      <dgm:spPr/>
      <dgm:t>
        <a:bodyPr/>
        <a:lstStyle/>
        <a:p>
          <a:endParaRPr lang="en-US"/>
        </a:p>
      </dgm:t>
    </dgm:pt>
    <dgm:pt modelId="{B47446FA-7CC1-4051-A82F-0DD4F832A1EC}">
      <dgm:prSet phldrT="[Text]" custT="1"/>
      <dgm:spPr/>
      <dgm:t>
        <a:bodyPr/>
        <a:lstStyle/>
        <a:p>
          <a:r>
            <a:rPr lang="en-US" sz="1800" kern="1200" dirty="0" smtClean="0">
              <a:solidFill>
                <a:srgbClr val="171796"/>
              </a:solidFill>
              <a:effectLst/>
              <a:latin typeface="Century Gothic" panose="020B0502020202020204" pitchFamily="34" charset="0"/>
              <a:ea typeface="+mj-ea"/>
              <a:cs typeface="+mj-cs"/>
            </a:rPr>
            <a:t>Support of SME’s &amp; Minority Businesses</a:t>
          </a:r>
          <a:endParaRPr lang="en-US" sz="1800" kern="1200" dirty="0">
            <a:solidFill>
              <a:srgbClr val="171796"/>
            </a:solidFill>
            <a:effectLst/>
            <a:latin typeface="Century Gothic" panose="020B0502020202020204" pitchFamily="34" charset="0"/>
            <a:ea typeface="+mj-ea"/>
            <a:cs typeface="+mj-cs"/>
          </a:endParaRPr>
        </a:p>
      </dgm:t>
    </dgm:pt>
    <dgm:pt modelId="{B41FFD86-7168-4273-90DC-B972390A119F}" type="parTrans" cxnId="{805FBAEF-7145-43B0-AB7B-F4D13FD7CF4B}">
      <dgm:prSet/>
      <dgm:spPr/>
      <dgm:t>
        <a:bodyPr/>
        <a:lstStyle/>
        <a:p>
          <a:endParaRPr lang="en-US"/>
        </a:p>
      </dgm:t>
    </dgm:pt>
    <dgm:pt modelId="{956824CF-34C4-4674-A14A-5B607160C4DA}" type="sibTrans" cxnId="{805FBAEF-7145-43B0-AB7B-F4D13FD7CF4B}">
      <dgm:prSet/>
      <dgm:spPr/>
      <dgm:t>
        <a:bodyPr/>
        <a:lstStyle/>
        <a:p>
          <a:endParaRPr lang="en-US"/>
        </a:p>
      </dgm:t>
    </dgm:pt>
    <dgm:pt modelId="{F3B5FBAC-634A-4DFD-8655-448AB406CF62}">
      <dgm:prSet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4D711869-7FD5-4F7F-BA73-035407FCFB26}" type="parTrans" cxnId="{0F2BFF73-DED5-4D23-849C-D2B2A5B423AB}">
      <dgm:prSet/>
      <dgm:spPr/>
      <dgm:t>
        <a:bodyPr/>
        <a:lstStyle/>
        <a:p>
          <a:endParaRPr lang="en-US"/>
        </a:p>
      </dgm:t>
    </dgm:pt>
    <dgm:pt modelId="{166BEBBD-765B-4B9B-9CD0-F0C39407962E}" type="sibTrans" cxnId="{0F2BFF73-DED5-4D23-849C-D2B2A5B423AB}">
      <dgm:prSet/>
      <dgm:spPr/>
      <dgm:t>
        <a:bodyPr/>
        <a:lstStyle/>
        <a:p>
          <a:endParaRPr lang="en-US"/>
        </a:p>
      </dgm:t>
    </dgm:pt>
    <dgm:pt modelId="{3BB881F3-BF37-4FBC-95F5-2E702337896C}">
      <dgm:prSet custT="1"/>
      <dgm:spPr/>
      <dgm:t>
        <a:bodyPr/>
        <a:lstStyle/>
        <a:p>
          <a:r>
            <a:rPr lang="en-US" sz="1800" kern="1200" dirty="0" smtClean="0">
              <a:solidFill>
                <a:srgbClr val="171796"/>
              </a:solidFill>
              <a:effectLst/>
              <a:latin typeface="Century Gothic" panose="020B0502020202020204" pitchFamily="34" charset="0"/>
              <a:ea typeface="+mj-ea"/>
              <a:cs typeface="+mj-cs"/>
            </a:rPr>
            <a:t>Cost</a:t>
          </a:r>
          <a:r>
            <a:rPr lang="en-US" sz="1800" kern="1200" dirty="0" smtClean="0">
              <a:effectLst/>
            </a:rPr>
            <a:t> </a:t>
          </a:r>
          <a:r>
            <a:rPr lang="en-US" sz="1800" kern="1200" dirty="0" smtClean="0">
              <a:solidFill>
                <a:srgbClr val="171796"/>
              </a:solidFill>
              <a:effectLst/>
              <a:latin typeface="Century Gothic" panose="020B0502020202020204" pitchFamily="34" charset="0"/>
              <a:ea typeface="+mj-ea"/>
              <a:cs typeface="+mj-cs"/>
            </a:rPr>
            <a:t>Effective – Value to Canada</a:t>
          </a:r>
          <a:endParaRPr lang="en-US" sz="1800" kern="1200" dirty="0">
            <a:solidFill>
              <a:srgbClr val="171796"/>
            </a:solidFill>
            <a:effectLst/>
            <a:latin typeface="Century Gothic" panose="020B0502020202020204" pitchFamily="34" charset="0"/>
            <a:ea typeface="+mj-ea"/>
            <a:cs typeface="+mj-cs"/>
          </a:endParaRPr>
        </a:p>
      </dgm:t>
    </dgm:pt>
    <dgm:pt modelId="{DFD92F39-B6DA-4AB4-8276-BD2BCAF8C0A8}" type="parTrans" cxnId="{9FA8A491-D62D-4279-8E54-4CAF1E98E04E}">
      <dgm:prSet/>
      <dgm:spPr/>
      <dgm:t>
        <a:bodyPr/>
        <a:lstStyle/>
        <a:p>
          <a:endParaRPr lang="en-US"/>
        </a:p>
      </dgm:t>
    </dgm:pt>
    <dgm:pt modelId="{D7FB65E4-093E-46D0-93C0-69F84C0D00B5}" type="sibTrans" cxnId="{9FA8A491-D62D-4279-8E54-4CAF1E98E04E}">
      <dgm:prSet/>
      <dgm:spPr/>
      <dgm:t>
        <a:bodyPr/>
        <a:lstStyle/>
        <a:p>
          <a:endParaRPr lang="en-US"/>
        </a:p>
      </dgm:t>
    </dgm:pt>
    <dgm:pt modelId="{1871E7A1-2476-4D23-93F4-3904F8649311}" type="pres">
      <dgm:prSet presAssocID="{8ED38067-77E8-4C9F-98E5-B04395B7ABC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FE7E35-5D7C-4864-A903-34302BF4B224}" type="pres">
      <dgm:prSet presAssocID="{151130AC-B0F3-4A80-8975-64A0C6530D0C}" presName="composite" presStyleCnt="0"/>
      <dgm:spPr/>
    </dgm:pt>
    <dgm:pt modelId="{70C0A04A-0FBC-4413-80F4-67922245E4BB}" type="pres">
      <dgm:prSet presAssocID="{151130AC-B0F3-4A80-8975-64A0C6530D0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E5FA1-1269-46A4-B085-8AB5D7D8D04A}" type="pres">
      <dgm:prSet presAssocID="{151130AC-B0F3-4A80-8975-64A0C6530D0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A2915-17BB-441F-B554-BD4F10AD3349}" type="pres">
      <dgm:prSet presAssocID="{FFD81D45-952A-4C3D-9099-F9C3A83F5993}" presName="sp" presStyleCnt="0"/>
      <dgm:spPr/>
    </dgm:pt>
    <dgm:pt modelId="{396F727A-0138-4213-925D-7CEB92057975}" type="pres">
      <dgm:prSet presAssocID="{F3B5FBAC-634A-4DFD-8655-448AB406CF62}" presName="composite" presStyleCnt="0"/>
      <dgm:spPr/>
    </dgm:pt>
    <dgm:pt modelId="{80AB16B6-C3D2-42C6-BA98-19025F8F8615}" type="pres">
      <dgm:prSet presAssocID="{F3B5FBAC-634A-4DFD-8655-448AB406CF6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8D780-FE1D-410D-BC8A-0DD4879362FD}" type="pres">
      <dgm:prSet presAssocID="{F3B5FBAC-634A-4DFD-8655-448AB406CF6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F65B9-CC53-4FA1-9435-39BB75ED9463}" type="pres">
      <dgm:prSet presAssocID="{166BEBBD-765B-4B9B-9CD0-F0C39407962E}" presName="sp" presStyleCnt="0"/>
      <dgm:spPr/>
    </dgm:pt>
    <dgm:pt modelId="{B38B6809-8A33-47B3-9A85-A9D6902AABC2}" type="pres">
      <dgm:prSet presAssocID="{8B2BF755-AEDF-4092-A3BA-54DD13D3083B}" presName="composite" presStyleCnt="0"/>
      <dgm:spPr/>
    </dgm:pt>
    <dgm:pt modelId="{73910907-0820-4B9B-9808-81432F962193}" type="pres">
      <dgm:prSet presAssocID="{8B2BF755-AEDF-4092-A3BA-54DD13D3083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97B28-45D2-4ECD-8E8A-754EE8A20B32}" type="pres">
      <dgm:prSet presAssocID="{8B2BF755-AEDF-4092-A3BA-54DD13D3083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9B646-780E-418A-A9E2-92E23BDB6BC6}" type="pres">
      <dgm:prSet presAssocID="{BF4A5F73-0F65-4DD9-BA86-C769C6DE9949}" presName="sp" presStyleCnt="0"/>
      <dgm:spPr/>
    </dgm:pt>
    <dgm:pt modelId="{E3B04B76-6625-43FE-8C7D-05FA5EFBDAE3}" type="pres">
      <dgm:prSet presAssocID="{4816B518-8CEF-4B99-804C-F3BC8B3D69AA}" presName="composite" presStyleCnt="0"/>
      <dgm:spPr/>
    </dgm:pt>
    <dgm:pt modelId="{D108F95B-7DEB-43AE-ADA5-F1FDEFFE21C0}" type="pres">
      <dgm:prSet presAssocID="{4816B518-8CEF-4B99-804C-F3BC8B3D69A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9C555-D645-4DEE-868A-E6AC2FCA6DC8}" type="pres">
      <dgm:prSet presAssocID="{4816B518-8CEF-4B99-804C-F3BC8B3D69A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0DC0EA-4A3B-4D1B-A40D-C9D9DD81E976}" type="presOf" srcId="{151130AC-B0F3-4A80-8975-64A0C6530D0C}" destId="{70C0A04A-0FBC-4413-80F4-67922245E4BB}" srcOrd="0" destOrd="0" presId="urn:microsoft.com/office/officeart/2005/8/layout/chevron2"/>
    <dgm:cxn modelId="{0177DF41-3D66-4A6D-834C-4BA2923A646D}" type="presOf" srcId="{F3B5FBAC-634A-4DFD-8655-448AB406CF62}" destId="{80AB16B6-C3D2-42C6-BA98-19025F8F8615}" srcOrd="0" destOrd="0" presId="urn:microsoft.com/office/officeart/2005/8/layout/chevron2"/>
    <dgm:cxn modelId="{0F2BFF73-DED5-4D23-849C-D2B2A5B423AB}" srcId="{8ED38067-77E8-4C9F-98E5-B04395B7ABC7}" destId="{F3B5FBAC-634A-4DFD-8655-448AB406CF62}" srcOrd="1" destOrd="0" parTransId="{4D711869-7FD5-4F7F-BA73-035407FCFB26}" sibTransId="{166BEBBD-765B-4B9B-9CD0-F0C39407962E}"/>
    <dgm:cxn modelId="{040848E8-3E84-41BD-AD3F-B729104183BB}" srcId="{8ED38067-77E8-4C9F-98E5-B04395B7ABC7}" destId="{8B2BF755-AEDF-4092-A3BA-54DD13D3083B}" srcOrd="2" destOrd="0" parTransId="{94CDFB0A-C818-42FA-938F-910DFDC9E904}" sibTransId="{BF4A5F73-0F65-4DD9-BA86-C769C6DE9949}"/>
    <dgm:cxn modelId="{349D47C0-F65D-4E80-8FB4-ED85FCEB4696}" type="presOf" srcId="{8B2BF755-AEDF-4092-A3BA-54DD13D3083B}" destId="{73910907-0820-4B9B-9808-81432F962193}" srcOrd="0" destOrd="0" presId="urn:microsoft.com/office/officeart/2005/8/layout/chevron2"/>
    <dgm:cxn modelId="{7A3447B8-DA55-4266-BDB5-9A0D6907E2D3}" srcId="{8ED38067-77E8-4C9F-98E5-B04395B7ABC7}" destId="{151130AC-B0F3-4A80-8975-64A0C6530D0C}" srcOrd="0" destOrd="0" parTransId="{1C04E0B3-39F3-4CC5-819B-0D70B60A25A5}" sibTransId="{FFD81D45-952A-4C3D-9099-F9C3A83F5993}"/>
    <dgm:cxn modelId="{3075BAA7-AADC-4F85-85BE-D7488CC42E89}" type="presOf" srcId="{B47446FA-7CC1-4051-A82F-0DD4F832A1EC}" destId="{3729C555-D645-4DEE-868A-E6AC2FCA6DC8}" srcOrd="0" destOrd="0" presId="urn:microsoft.com/office/officeart/2005/8/layout/chevron2"/>
    <dgm:cxn modelId="{404677B3-0EF7-4B14-BD51-4120657D221C}" type="presOf" srcId="{9348E36F-8A9D-4D80-9394-DFD3459F06DA}" destId="{FCC97B28-45D2-4ECD-8E8A-754EE8A20B32}" srcOrd="0" destOrd="0" presId="urn:microsoft.com/office/officeart/2005/8/layout/chevron2"/>
    <dgm:cxn modelId="{3B976322-4655-4876-9BE5-F4E8A19C5BBD}" type="presOf" srcId="{2BB11853-8C18-46C7-AC4F-6351BD8338CA}" destId="{E1EE5FA1-1269-46A4-B085-8AB5D7D8D04A}" srcOrd="0" destOrd="0" presId="urn:microsoft.com/office/officeart/2005/8/layout/chevron2"/>
    <dgm:cxn modelId="{9ECACA63-753C-4637-81C9-ACE8EE96F16B}" srcId="{8ED38067-77E8-4C9F-98E5-B04395B7ABC7}" destId="{4816B518-8CEF-4B99-804C-F3BC8B3D69AA}" srcOrd="3" destOrd="0" parTransId="{CF25DB73-B9B9-4E62-A462-6B2720D3EB92}" sibTransId="{0316ABA6-BA78-4226-9278-D2AB84BBE74B}"/>
    <dgm:cxn modelId="{1095AAEB-9125-44E1-8939-9609957F8A93}" type="presOf" srcId="{8ED38067-77E8-4C9F-98E5-B04395B7ABC7}" destId="{1871E7A1-2476-4D23-93F4-3904F8649311}" srcOrd="0" destOrd="0" presId="urn:microsoft.com/office/officeart/2005/8/layout/chevron2"/>
    <dgm:cxn modelId="{664929F8-5C0F-4CF0-8B23-7E370BA5034E}" srcId="{151130AC-B0F3-4A80-8975-64A0C6530D0C}" destId="{2BB11853-8C18-46C7-AC4F-6351BD8338CA}" srcOrd="0" destOrd="0" parTransId="{FBEBEF5D-4098-4555-A7D4-BA7DBDAECD4A}" sibTransId="{D9F01167-F490-4AF3-89C7-DF8A8EEA4295}"/>
    <dgm:cxn modelId="{9FA8A491-D62D-4279-8E54-4CAF1E98E04E}" srcId="{F3B5FBAC-634A-4DFD-8655-448AB406CF62}" destId="{3BB881F3-BF37-4FBC-95F5-2E702337896C}" srcOrd="0" destOrd="0" parTransId="{DFD92F39-B6DA-4AB4-8276-BD2BCAF8C0A8}" sibTransId="{D7FB65E4-093E-46D0-93C0-69F84C0D00B5}"/>
    <dgm:cxn modelId="{CCF467D2-6253-414F-BF01-27A8BDDCB9DB}" type="presOf" srcId="{4816B518-8CEF-4B99-804C-F3BC8B3D69AA}" destId="{D108F95B-7DEB-43AE-ADA5-F1FDEFFE21C0}" srcOrd="0" destOrd="0" presId="urn:microsoft.com/office/officeart/2005/8/layout/chevron2"/>
    <dgm:cxn modelId="{E29AD393-F458-4C29-AE1D-3FC1DAE1D874}" type="presOf" srcId="{3BB881F3-BF37-4FBC-95F5-2E702337896C}" destId="{9078D780-FE1D-410D-BC8A-0DD4879362FD}" srcOrd="0" destOrd="0" presId="urn:microsoft.com/office/officeart/2005/8/layout/chevron2"/>
    <dgm:cxn modelId="{805FBAEF-7145-43B0-AB7B-F4D13FD7CF4B}" srcId="{4816B518-8CEF-4B99-804C-F3BC8B3D69AA}" destId="{B47446FA-7CC1-4051-A82F-0DD4F832A1EC}" srcOrd="0" destOrd="0" parTransId="{B41FFD86-7168-4273-90DC-B972390A119F}" sibTransId="{956824CF-34C4-4674-A14A-5B607160C4DA}"/>
    <dgm:cxn modelId="{4B7C0C27-8E44-420B-8766-55607D916439}" srcId="{8B2BF755-AEDF-4092-A3BA-54DD13D3083B}" destId="{9348E36F-8A9D-4D80-9394-DFD3459F06DA}" srcOrd="0" destOrd="0" parTransId="{22B84A88-C6D5-482C-A005-00D431C74707}" sibTransId="{61F01D87-19D9-4EFB-BC56-B75808BA80E9}"/>
    <dgm:cxn modelId="{EDC83CE8-7213-44C2-9D12-9A71C0468590}" type="presParOf" srcId="{1871E7A1-2476-4D23-93F4-3904F8649311}" destId="{60FE7E35-5D7C-4864-A903-34302BF4B224}" srcOrd="0" destOrd="0" presId="urn:microsoft.com/office/officeart/2005/8/layout/chevron2"/>
    <dgm:cxn modelId="{19D27066-B253-4ABD-81DF-7941D4F7DF37}" type="presParOf" srcId="{60FE7E35-5D7C-4864-A903-34302BF4B224}" destId="{70C0A04A-0FBC-4413-80F4-67922245E4BB}" srcOrd="0" destOrd="0" presId="urn:microsoft.com/office/officeart/2005/8/layout/chevron2"/>
    <dgm:cxn modelId="{00157ED7-8D71-4DF2-AFBB-B6EAE3992B8C}" type="presParOf" srcId="{60FE7E35-5D7C-4864-A903-34302BF4B224}" destId="{E1EE5FA1-1269-46A4-B085-8AB5D7D8D04A}" srcOrd="1" destOrd="0" presId="urn:microsoft.com/office/officeart/2005/8/layout/chevron2"/>
    <dgm:cxn modelId="{C14F82E3-A1AE-4110-BFBC-503C2891BBDC}" type="presParOf" srcId="{1871E7A1-2476-4D23-93F4-3904F8649311}" destId="{C46A2915-17BB-441F-B554-BD4F10AD3349}" srcOrd="1" destOrd="0" presId="urn:microsoft.com/office/officeart/2005/8/layout/chevron2"/>
    <dgm:cxn modelId="{EFC165BB-00D6-4D3C-AB54-9E7F1B27BE4A}" type="presParOf" srcId="{1871E7A1-2476-4D23-93F4-3904F8649311}" destId="{396F727A-0138-4213-925D-7CEB92057975}" srcOrd="2" destOrd="0" presId="urn:microsoft.com/office/officeart/2005/8/layout/chevron2"/>
    <dgm:cxn modelId="{A0F24673-C06E-4251-9926-4164CEDBD3B1}" type="presParOf" srcId="{396F727A-0138-4213-925D-7CEB92057975}" destId="{80AB16B6-C3D2-42C6-BA98-19025F8F8615}" srcOrd="0" destOrd="0" presId="urn:microsoft.com/office/officeart/2005/8/layout/chevron2"/>
    <dgm:cxn modelId="{04CA56C2-22F3-4452-BD41-5C5439DBA1EB}" type="presParOf" srcId="{396F727A-0138-4213-925D-7CEB92057975}" destId="{9078D780-FE1D-410D-BC8A-0DD4879362FD}" srcOrd="1" destOrd="0" presId="urn:microsoft.com/office/officeart/2005/8/layout/chevron2"/>
    <dgm:cxn modelId="{8522EFF4-5662-415D-BB5D-B8EF9D89D48D}" type="presParOf" srcId="{1871E7A1-2476-4D23-93F4-3904F8649311}" destId="{DA4F65B9-CC53-4FA1-9435-39BB75ED9463}" srcOrd="3" destOrd="0" presId="urn:microsoft.com/office/officeart/2005/8/layout/chevron2"/>
    <dgm:cxn modelId="{AC68EAC5-24DD-4BFB-8BFB-EE20D6739FF1}" type="presParOf" srcId="{1871E7A1-2476-4D23-93F4-3904F8649311}" destId="{B38B6809-8A33-47B3-9A85-A9D6902AABC2}" srcOrd="4" destOrd="0" presId="urn:microsoft.com/office/officeart/2005/8/layout/chevron2"/>
    <dgm:cxn modelId="{EDB45C73-EFBC-4A7E-8304-74297BD911B2}" type="presParOf" srcId="{B38B6809-8A33-47B3-9A85-A9D6902AABC2}" destId="{73910907-0820-4B9B-9808-81432F962193}" srcOrd="0" destOrd="0" presId="urn:microsoft.com/office/officeart/2005/8/layout/chevron2"/>
    <dgm:cxn modelId="{CCADB32D-E7A6-4075-8EF9-328393900CCC}" type="presParOf" srcId="{B38B6809-8A33-47B3-9A85-A9D6902AABC2}" destId="{FCC97B28-45D2-4ECD-8E8A-754EE8A20B32}" srcOrd="1" destOrd="0" presId="urn:microsoft.com/office/officeart/2005/8/layout/chevron2"/>
    <dgm:cxn modelId="{58E80F67-AFD3-4673-88FB-DA93346188DE}" type="presParOf" srcId="{1871E7A1-2476-4D23-93F4-3904F8649311}" destId="{A8B9B646-780E-418A-A9E2-92E23BDB6BC6}" srcOrd="5" destOrd="0" presId="urn:microsoft.com/office/officeart/2005/8/layout/chevron2"/>
    <dgm:cxn modelId="{9177E225-9DCD-44E6-9B7D-3C74971677C7}" type="presParOf" srcId="{1871E7A1-2476-4D23-93F4-3904F8649311}" destId="{E3B04B76-6625-43FE-8C7D-05FA5EFBDAE3}" srcOrd="6" destOrd="0" presId="urn:microsoft.com/office/officeart/2005/8/layout/chevron2"/>
    <dgm:cxn modelId="{3990E691-C022-4659-A74C-87917141A7DF}" type="presParOf" srcId="{E3B04B76-6625-43FE-8C7D-05FA5EFBDAE3}" destId="{D108F95B-7DEB-43AE-ADA5-F1FDEFFE21C0}" srcOrd="0" destOrd="0" presId="urn:microsoft.com/office/officeart/2005/8/layout/chevron2"/>
    <dgm:cxn modelId="{DADD5FCB-5A84-409F-9643-ABF20F4F9943}" type="presParOf" srcId="{E3B04B76-6625-43FE-8C7D-05FA5EFBDAE3}" destId="{3729C555-D645-4DEE-868A-E6AC2FCA6D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A76B50-C7F3-4678-87B4-0E3E0ED1B4DD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5CF281-B135-43D5-BB68-4C7B259DB706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Tier 1’s/Major Subcontractors</a:t>
          </a:r>
          <a:endParaRPr lang="en-US" dirty="0"/>
        </a:p>
      </dgm:t>
    </dgm:pt>
    <dgm:pt modelId="{CADA0605-B8B7-4527-B96D-AC0F0735A330}" type="parTrans" cxnId="{ED77945C-4A0C-4809-9537-EB0EFAD037E1}">
      <dgm:prSet/>
      <dgm:spPr/>
      <dgm:t>
        <a:bodyPr/>
        <a:lstStyle/>
        <a:p>
          <a:endParaRPr lang="en-US"/>
        </a:p>
      </dgm:t>
    </dgm:pt>
    <dgm:pt modelId="{744F598F-09D3-417C-B72C-CD161488D413}" type="sibTrans" cxnId="{ED77945C-4A0C-4809-9537-EB0EFAD037E1}">
      <dgm:prSet/>
      <dgm:spPr/>
      <dgm:t>
        <a:bodyPr/>
        <a:lstStyle/>
        <a:p>
          <a:endParaRPr lang="en-US"/>
        </a:p>
      </dgm:t>
    </dgm:pt>
    <dgm:pt modelId="{DC0A3D58-AD6A-4228-8744-349AEA005EA6}">
      <dgm:prSet phldrT="[Text]"/>
      <dgm:spPr>
        <a:solidFill>
          <a:srgbClr val="F3BE39"/>
        </a:solidFill>
      </dgm:spPr>
      <dgm:t>
        <a:bodyPr/>
        <a:lstStyle/>
        <a:p>
          <a:r>
            <a:rPr lang="en-US" dirty="0" smtClean="0"/>
            <a:t>Eligible Parties</a:t>
          </a:r>
          <a:endParaRPr lang="en-US" dirty="0"/>
        </a:p>
      </dgm:t>
    </dgm:pt>
    <dgm:pt modelId="{3E3C0B4C-8352-48FE-A9B8-9337D97BDFA6}" type="parTrans" cxnId="{D118870B-2110-4CC0-9A83-0827E890AC6B}">
      <dgm:prSet/>
      <dgm:spPr/>
      <dgm:t>
        <a:bodyPr/>
        <a:lstStyle/>
        <a:p>
          <a:endParaRPr lang="en-US"/>
        </a:p>
      </dgm:t>
    </dgm:pt>
    <dgm:pt modelId="{FAB41291-49FF-4093-9BDF-9156C6D9A2F8}" type="sibTrans" cxnId="{D118870B-2110-4CC0-9A83-0827E890AC6B}">
      <dgm:prSet/>
      <dgm:spPr/>
      <dgm:t>
        <a:bodyPr/>
        <a:lstStyle/>
        <a:p>
          <a:endParaRPr lang="en-US"/>
        </a:p>
      </dgm:t>
    </dgm:pt>
    <dgm:pt modelId="{24BF22CA-9899-4EDD-ADE4-BCE8F2ABFC6A}">
      <dgm:prSet phldrT="[Text]"/>
      <dgm:spPr/>
      <dgm:t>
        <a:bodyPr/>
        <a:lstStyle/>
        <a:p>
          <a:r>
            <a:rPr lang="en-US" dirty="0" smtClean="0"/>
            <a:t>Province</a:t>
          </a:r>
          <a:endParaRPr lang="en-US" dirty="0"/>
        </a:p>
      </dgm:t>
    </dgm:pt>
    <dgm:pt modelId="{F973BBAD-DB0B-43B7-991A-355A0B2883B6}" type="parTrans" cxnId="{1A4B0B61-407A-45DA-B027-1E16B95A1768}">
      <dgm:prSet/>
      <dgm:spPr/>
      <dgm:t>
        <a:bodyPr/>
        <a:lstStyle/>
        <a:p>
          <a:endParaRPr lang="en-US"/>
        </a:p>
      </dgm:t>
    </dgm:pt>
    <dgm:pt modelId="{F660F5DE-733B-47CC-B047-D4DD950560A2}" type="sibTrans" cxnId="{1A4B0B61-407A-45DA-B027-1E16B95A1768}">
      <dgm:prSet/>
      <dgm:spPr/>
      <dgm:t>
        <a:bodyPr/>
        <a:lstStyle/>
        <a:p>
          <a:endParaRPr lang="en-US"/>
        </a:p>
      </dgm:t>
    </dgm:pt>
    <dgm:pt modelId="{4CFEF256-88E6-47E3-8628-F9E4E64B082E}">
      <dgm:prSet phldrT="[Text]"/>
      <dgm:spPr/>
      <dgm:t>
        <a:bodyPr/>
        <a:lstStyle/>
        <a:p>
          <a:r>
            <a:rPr lang="en-US" dirty="0" smtClean="0"/>
            <a:t>Tier 2’s</a:t>
          </a:r>
          <a:endParaRPr lang="en-US" dirty="0"/>
        </a:p>
      </dgm:t>
    </dgm:pt>
    <dgm:pt modelId="{CC5A01AB-27CE-4A1B-9E22-71746E3B7CA8}" type="parTrans" cxnId="{74001182-D070-4281-B133-748671BEEDDA}">
      <dgm:prSet/>
      <dgm:spPr/>
      <dgm:t>
        <a:bodyPr/>
        <a:lstStyle/>
        <a:p>
          <a:endParaRPr lang="en-US"/>
        </a:p>
      </dgm:t>
    </dgm:pt>
    <dgm:pt modelId="{30107F50-B218-42A1-A1E9-87E046CBC85C}" type="sibTrans" cxnId="{74001182-D070-4281-B133-748671BEEDDA}">
      <dgm:prSet/>
      <dgm:spPr/>
      <dgm:t>
        <a:bodyPr/>
        <a:lstStyle/>
        <a:p>
          <a:endParaRPr lang="en-US"/>
        </a:p>
      </dgm:t>
    </dgm:pt>
    <dgm:pt modelId="{3DB13EF5-45A3-4DCE-BCB3-5851DBC8A443}">
      <dgm:prSet phldrT="[Text]"/>
      <dgm:spPr>
        <a:solidFill>
          <a:srgbClr val="75B854"/>
        </a:solidFill>
      </dgm:spPr>
      <dgm:t>
        <a:bodyPr/>
        <a:lstStyle/>
        <a:p>
          <a:r>
            <a:rPr lang="en-US" dirty="0" smtClean="0"/>
            <a:t>JDI Companies</a:t>
          </a:r>
          <a:endParaRPr lang="en-US" dirty="0"/>
        </a:p>
      </dgm:t>
    </dgm:pt>
    <dgm:pt modelId="{4BB8BE84-8A95-474E-B1B1-21CFA2230968}" type="parTrans" cxnId="{88FFD3C2-40A8-4D9F-AC15-F11BE3C9F9F4}">
      <dgm:prSet/>
      <dgm:spPr/>
      <dgm:t>
        <a:bodyPr/>
        <a:lstStyle/>
        <a:p>
          <a:endParaRPr lang="en-US"/>
        </a:p>
      </dgm:t>
    </dgm:pt>
    <dgm:pt modelId="{D7463919-07F7-43CB-A695-AB056A1ED2E2}" type="sibTrans" cxnId="{88FFD3C2-40A8-4D9F-AC15-F11BE3C9F9F4}">
      <dgm:prSet/>
      <dgm:spPr/>
      <dgm:t>
        <a:bodyPr/>
        <a:lstStyle/>
        <a:p>
          <a:endParaRPr lang="en-US"/>
        </a:p>
      </dgm:t>
    </dgm:pt>
    <dgm:pt modelId="{A4BF907E-D83A-45DD-81D5-BD3B9A362219}" type="pres">
      <dgm:prSet presAssocID="{1EA76B50-C7F3-4678-87B4-0E3E0ED1B4D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ACA6A0-8FB2-462D-BF7A-DADE8A32BA1B}" type="pres">
      <dgm:prSet presAssocID="{BA5CF281-B135-43D5-BB68-4C7B259DB70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92801-80A5-4B41-AC0B-D7BA99048830}" type="pres">
      <dgm:prSet presAssocID="{BA5CF281-B135-43D5-BB68-4C7B259DB706}" presName="spNode" presStyleCnt="0"/>
      <dgm:spPr/>
    </dgm:pt>
    <dgm:pt modelId="{856CDA23-B806-4056-B65B-40CE36BD9907}" type="pres">
      <dgm:prSet presAssocID="{744F598F-09D3-417C-B72C-CD161488D41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F75467D0-9677-431F-9559-9CB350B2F32B}" type="pres">
      <dgm:prSet presAssocID="{DC0A3D58-AD6A-4228-8744-349AEA005EA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61E93-7A27-4754-82EA-030D4C5E3530}" type="pres">
      <dgm:prSet presAssocID="{DC0A3D58-AD6A-4228-8744-349AEA005EA6}" presName="spNode" presStyleCnt="0"/>
      <dgm:spPr/>
    </dgm:pt>
    <dgm:pt modelId="{1249D467-DC9D-4F8D-9A9E-C47D6A160630}" type="pres">
      <dgm:prSet presAssocID="{FAB41291-49FF-4093-9BDF-9156C6D9A2F8}" presName="sibTrans" presStyleLbl="sibTrans1D1" presStyleIdx="1" presStyleCnt="5"/>
      <dgm:spPr/>
      <dgm:t>
        <a:bodyPr/>
        <a:lstStyle/>
        <a:p>
          <a:endParaRPr lang="en-US"/>
        </a:p>
      </dgm:t>
    </dgm:pt>
    <dgm:pt modelId="{328F35C0-6330-459A-94EF-E710E1539AD9}" type="pres">
      <dgm:prSet presAssocID="{24BF22CA-9899-4EDD-ADE4-BCE8F2ABFC6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CB710-89FA-4979-A12C-1A846574077C}" type="pres">
      <dgm:prSet presAssocID="{24BF22CA-9899-4EDD-ADE4-BCE8F2ABFC6A}" presName="spNode" presStyleCnt="0"/>
      <dgm:spPr/>
    </dgm:pt>
    <dgm:pt modelId="{78AF2ADE-8ABE-4F76-BE95-81600416ABFB}" type="pres">
      <dgm:prSet presAssocID="{F660F5DE-733B-47CC-B047-D4DD950560A2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2E6CA4C-FDB6-4B69-934F-C6138D94B093}" type="pres">
      <dgm:prSet presAssocID="{4CFEF256-88E6-47E3-8628-F9E4E64B082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F19AE-CB2A-4083-90C7-644497F334EA}" type="pres">
      <dgm:prSet presAssocID="{4CFEF256-88E6-47E3-8628-F9E4E64B082E}" presName="spNode" presStyleCnt="0"/>
      <dgm:spPr/>
    </dgm:pt>
    <dgm:pt modelId="{19D62E43-E74E-4153-BA0B-24547607FC4E}" type="pres">
      <dgm:prSet presAssocID="{30107F50-B218-42A1-A1E9-87E046CBC85C}" presName="sibTrans" presStyleLbl="sibTrans1D1" presStyleIdx="3" presStyleCnt="5"/>
      <dgm:spPr/>
      <dgm:t>
        <a:bodyPr/>
        <a:lstStyle/>
        <a:p>
          <a:endParaRPr lang="en-US"/>
        </a:p>
      </dgm:t>
    </dgm:pt>
    <dgm:pt modelId="{1149B331-A828-4A6E-90D8-F5402F837FF4}" type="pres">
      <dgm:prSet presAssocID="{3DB13EF5-45A3-4DCE-BCB3-5851DBC8A44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F75DE-A144-45F1-A0AC-312233CE6759}" type="pres">
      <dgm:prSet presAssocID="{3DB13EF5-45A3-4DCE-BCB3-5851DBC8A443}" presName="spNode" presStyleCnt="0"/>
      <dgm:spPr/>
    </dgm:pt>
    <dgm:pt modelId="{833AC899-6494-4903-8E32-B06F8E61DFA6}" type="pres">
      <dgm:prSet presAssocID="{D7463919-07F7-43CB-A695-AB056A1ED2E2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74001182-D070-4281-B133-748671BEEDDA}" srcId="{1EA76B50-C7F3-4678-87B4-0E3E0ED1B4DD}" destId="{4CFEF256-88E6-47E3-8628-F9E4E64B082E}" srcOrd="3" destOrd="0" parTransId="{CC5A01AB-27CE-4A1B-9E22-71746E3B7CA8}" sibTransId="{30107F50-B218-42A1-A1E9-87E046CBC85C}"/>
    <dgm:cxn modelId="{FC90D0ED-D79E-451B-8C8F-5D48C055B3C4}" type="presOf" srcId="{3DB13EF5-45A3-4DCE-BCB3-5851DBC8A443}" destId="{1149B331-A828-4A6E-90D8-F5402F837FF4}" srcOrd="0" destOrd="0" presId="urn:microsoft.com/office/officeart/2005/8/layout/cycle6"/>
    <dgm:cxn modelId="{90C97761-B5C2-440F-A1D2-E6E9CA01757C}" type="presOf" srcId="{FAB41291-49FF-4093-9BDF-9156C6D9A2F8}" destId="{1249D467-DC9D-4F8D-9A9E-C47D6A160630}" srcOrd="0" destOrd="0" presId="urn:microsoft.com/office/officeart/2005/8/layout/cycle6"/>
    <dgm:cxn modelId="{D118870B-2110-4CC0-9A83-0827E890AC6B}" srcId="{1EA76B50-C7F3-4678-87B4-0E3E0ED1B4DD}" destId="{DC0A3D58-AD6A-4228-8744-349AEA005EA6}" srcOrd="1" destOrd="0" parTransId="{3E3C0B4C-8352-48FE-A9B8-9337D97BDFA6}" sibTransId="{FAB41291-49FF-4093-9BDF-9156C6D9A2F8}"/>
    <dgm:cxn modelId="{B4B0063E-1D8D-4E04-A9F4-81761CEF3082}" type="presOf" srcId="{30107F50-B218-42A1-A1E9-87E046CBC85C}" destId="{19D62E43-E74E-4153-BA0B-24547607FC4E}" srcOrd="0" destOrd="0" presId="urn:microsoft.com/office/officeart/2005/8/layout/cycle6"/>
    <dgm:cxn modelId="{6EF2D558-008D-4175-B435-2E7B93F0430E}" type="presOf" srcId="{DC0A3D58-AD6A-4228-8744-349AEA005EA6}" destId="{F75467D0-9677-431F-9559-9CB350B2F32B}" srcOrd="0" destOrd="0" presId="urn:microsoft.com/office/officeart/2005/8/layout/cycle6"/>
    <dgm:cxn modelId="{0B21DD5F-CC20-4271-8E52-893C316B8A36}" type="presOf" srcId="{BA5CF281-B135-43D5-BB68-4C7B259DB706}" destId="{62ACA6A0-8FB2-462D-BF7A-DADE8A32BA1B}" srcOrd="0" destOrd="0" presId="urn:microsoft.com/office/officeart/2005/8/layout/cycle6"/>
    <dgm:cxn modelId="{913CF279-877B-404D-80B3-0F9EF648E43F}" type="presOf" srcId="{D7463919-07F7-43CB-A695-AB056A1ED2E2}" destId="{833AC899-6494-4903-8E32-B06F8E61DFA6}" srcOrd="0" destOrd="0" presId="urn:microsoft.com/office/officeart/2005/8/layout/cycle6"/>
    <dgm:cxn modelId="{C9B8C023-873B-4FD3-B5AB-925B257C02AD}" type="presOf" srcId="{4CFEF256-88E6-47E3-8628-F9E4E64B082E}" destId="{C2E6CA4C-FDB6-4B69-934F-C6138D94B093}" srcOrd="0" destOrd="0" presId="urn:microsoft.com/office/officeart/2005/8/layout/cycle6"/>
    <dgm:cxn modelId="{ED77945C-4A0C-4809-9537-EB0EFAD037E1}" srcId="{1EA76B50-C7F3-4678-87B4-0E3E0ED1B4DD}" destId="{BA5CF281-B135-43D5-BB68-4C7B259DB706}" srcOrd="0" destOrd="0" parTransId="{CADA0605-B8B7-4527-B96D-AC0F0735A330}" sibTransId="{744F598F-09D3-417C-B72C-CD161488D413}"/>
    <dgm:cxn modelId="{0287416E-4812-47D8-845B-D6E5A217EB98}" type="presOf" srcId="{744F598F-09D3-417C-B72C-CD161488D413}" destId="{856CDA23-B806-4056-B65B-40CE36BD9907}" srcOrd="0" destOrd="0" presId="urn:microsoft.com/office/officeart/2005/8/layout/cycle6"/>
    <dgm:cxn modelId="{1EA251F9-2E55-4E1F-AEBE-26F58CAF9354}" type="presOf" srcId="{24BF22CA-9899-4EDD-ADE4-BCE8F2ABFC6A}" destId="{328F35C0-6330-459A-94EF-E710E1539AD9}" srcOrd="0" destOrd="0" presId="urn:microsoft.com/office/officeart/2005/8/layout/cycle6"/>
    <dgm:cxn modelId="{88FFD3C2-40A8-4D9F-AC15-F11BE3C9F9F4}" srcId="{1EA76B50-C7F3-4678-87B4-0E3E0ED1B4DD}" destId="{3DB13EF5-45A3-4DCE-BCB3-5851DBC8A443}" srcOrd="4" destOrd="0" parTransId="{4BB8BE84-8A95-474E-B1B1-21CFA2230968}" sibTransId="{D7463919-07F7-43CB-A695-AB056A1ED2E2}"/>
    <dgm:cxn modelId="{583953B0-478E-4E62-91EE-8E51100597A7}" type="presOf" srcId="{1EA76B50-C7F3-4678-87B4-0E3E0ED1B4DD}" destId="{A4BF907E-D83A-45DD-81D5-BD3B9A362219}" srcOrd="0" destOrd="0" presId="urn:microsoft.com/office/officeart/2005/8/layout/cycle6"/>
    <dgm:cxn modelId="{1A4B0B61-407A-45DA-B027-1E16B95A1768}" srcId="{1EA76B50-C7F3-4678-87B4-0E3E0ED1B4DD}" destId="{24BF22CA-9899-4EDD-ADE4-BCE8F2ABFC6A}" srcOrd="2" destOrd="0" parTransId="{F973BBAD-DB0B-43B7-991A-355A0B2883B6}" sibTransId="{F660F5DE-733B-47CC-B047-D4DD950560A2}"/>
    <dgm:cxn modelId="{A20800D5-427E-49FD-8359-4496BC8553AB}" type="presOf" srcId="{F660F5DE-733B-47CC-B047-D4DD950560A2}" destId="{78AF2ADE-8ABE-4F76-BE95-81600416ABFB}" srcOrd="0" destOrd="0" presId="urn:microsoft.com/office/officeart/2005/8/layout/cycle6"/>
    <dgm:cxn modelId="{4F85707C-D2C8-4FE6-BDA6-981D3E8D7782}" type="presParOf" srcId="{A4BF907E-D83A-45DD-81D5-BD3B9A362219}" destId="{62ACA6A0-8FB2-462D-BF7A-DADE8A32BA1B}" srcOrd="0" destOrd="0" presId="urn:microsoft.com/office/officeart/2005/8/layout/cycle6"/>
    <dgm:cxn modelId="{735C686D-3256-4643-B595-B0B8188CFBCF}" type="presParOf" srcId="{A4BF907E-D83A-45DD-81D5-BD3B9A362219}" destId="{6B292801-80A5-4B41-AC0B-D7BA99048830}" srcOrd="1" destOrd="0" presId="urn:microsoft.com/office/officeart/2005/8/layout/cycle6"/>
    <dgm:cxn modelId="{196BD5A9-8ABA-4700-A09C-407DB581AD58}" type="presParOf" srcId="{A4BF907E-D83A-45DD-81D5-BD3B9A362219}" destId="{856CDA23-B806-4056-B65B-40CE36BD9907}" srcOrd="2" destOrd="0" presId="urn:microsoft.com/office/officeart/2005/8/layout/cycle6"/>
    <dgm:cxn modelId="{AF9EACCE-2ED8-40A5-AC65-8A0A5134DAF7}" type="presParOf" srcId="{A4BF907E-D83A-45DD-81D5-BD3B9A362219}" destId="{F75467D0-9677-431F-9559-9CB350B2F32B}" srcOrd="3" destOrd="0" presId="urn:microsoft.com/office/officeart/2005/8/layout/cycle6"/>
    <dgm:cxn modelId="{CD98A1EA-FDE8-4560-9817-A4FE4CA785F0}" type="presParOf" srcId="{A4BF907E-D83A-45DD-81D5-BD3B9A362219}" destId="{B9561E93-7A27-4754-82EA-030D4C5E3530}" srcOrd="4" destOrd="0" presId="urn:microsoft.com/office/officeart/2005/8/layout/cycle6"/>
    <dgm:cxn modelId="{A335152A-9738-471E-8EAC-D45CBF8D1BAC}" type="presParOf" srcId="{A4BF907E-D83A-45DD-81D5-BD3B9A362219}" destId="{1249D467-DC9D-4F8D-9A9E-C47D6A160630}" srcOrd="5" destOrd="0" presId="urn:microsoft.com/office/officeart/2005/8/layout/cycle6"/>
    <dgm:cxn modelId="{D963E26F-5563-4ED3-9A22-E9D097FF892E}" type="presParOf" srcId="{A4BF907E-D83A-45DD-81D5-BD3B9A362219}" destId="{328F35C0-6330-459A-94EF-E710E1539AD9}" srcOrd="6" destOrd="0" presId="urn:microsoft.com/office/officeart/2005/8/layout/cycle6"/>
    <dgm:cxn modelId="{9D7F839C-202B-4062-96C8-2573F7773CDD}" type="presParOf" srcId="{A4BF907E-D83A-45DD-81D5-BD3B9A362219}" destId="{72DCB710-89FA-4979-A12C-1A846574077C}" srcOrd="7" destOrd="0" presId="urn:microsoft.com/office/officeart/2005/8/layout/cycle6"/>
    <dgm:cxn modelId="{D3F4A159-1020-4AE2-A934-D335CA035113}" type="presParOf" srcId="{A4BF907E-D83A-45DD-81D5-BD3B9A362219}" destId="{78AF2ADE-8ABE-4F76-BE95-81600416ABFB}" srcOrd="8" destOrd="0" presId="urn:microsoft.com/office/officeart/2005/8/layout/cycle6"/>
    <dgm:cxn modelId="{CE3E80C1-B86F-4F62-8AAF-94C90032F5D8}" type="presParOf" srcId="{A4BF907E-D83A-45DD-81D5-BD3B9A362219}" destId="{C2E6CA4C-FDB6-4B69-934F-C6138D94B093}" srcOrd="9" destOrd="0" presId="urn:microsoft.com/office/officeart/2005/8/layout/cycle6"/>
    <dgm:cxn modelId="{04939606-49E0-45B6-A8EF-263A90379950}" type="presParOf" srcId="{A4BF907E-D83A-45DD-81D5-BD3B9A362219}" destId="{E6CF19AE-CB2A-4083-90C7-644497F334EA}" srcOrd="10" destOrd="0" presId="urn:microsoft.com/office/officeart/2005/8/layout/cycle6"/>
    <dgm:cxn modelId="{9D664F41-04EE-4A65-AD19-3AC94330FF6B}" type="presParOf" srcId="{A4BF907E-D83A-45DD-81D5-BD3B9A362219}" destId="{19D62E43-E74E-4153-BA0B-24547607FC4E}" srcOrd="11" destOrd="0" presId="urn:microsoft.com/office/officeart/2005/8/layout/cycle6"/>
    <dgm:cxn modelId="{AE34273D-36A4-491B-9D4C-4FE00F968DFE}" type="presParOf" srcId="{A4BF907E-D83A-45DD-81D5-BD3B9A362219}" destId="{1149B331-A828-4A6E-90D8-F5402F837FF4}" srcOrd="12" destOrd="0" presId="urn:microsoft.com/office/officeart/2005/8/layout/cycle6"/>
    <dgm:cxn modelId="{6F3A4AA7-4B47-4931-BD1C-006FA025FD91}" type="presParOf" srcId="{A4BF907E-D83A-45DD-81D5-BD3B9A362219}" destId="{100F75DE-A144-45F1-A0AC-312233CE6759}" srcOrd="13" destOrd="0" presId="urn:microsoft.com/office/officeart/2005/8/layout/cycle6"/>
    <dgm:cxn modelId="{B557C0EE-8342-4B9E-8511-C1550C2629C7}" type="presParOf" srcId="{A4BF907E-D83A-45DD-81D5-BD3B9A362219}" destId="{833AC899-6494-4903-8E32-B06F8E61DFA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0A04A-0FBC-4413-80F4-67922245E4BB}">
      <dsp:nvSpPr>
        <dsp:cNvPr id="0" name=""/>
        <dsp:cNvSpPr/>
      </dsp:nvSpPr>
      <dsp:spPr>
        <a:xfrm rot="5400000">
          <a:off x="-159618" y="160796"/>
          <a:ext cx="1064121" cy="7448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</a:t>
          </a:r>
          <a:endParaRPr lang="en-US" sz="2000" kern="1200" dirty="0"/>
        </a:p>
      </dsp:txBody>
      <dsp:txXfrm rot="-5400000">
        <a:off x="1" y="373619"/>
        <a:ext cx="744884" cy="319237"/>
      </dsp:txXfrm>
    </dsp:sp>
    <dsp:sp modelId="{E1EE5FA1-1269-46A4-B085-8AB5D7D8D04A}">
      <dsp:nvSpPr>
        <dsp:cNvPr id="0" name=""/>
        <dsp:cNvSpPr/>
      </dsp:nvSpPr>
      <dsp:spPr>
        <a:xfrm rot="5400000">
          <a:off x="2122103" y="-1376039"/>
          <a:ext cx="691678" cy="3446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171796"/>
              </a:solidFill>
              <a:effectLst/>
              <a:latin typeface="Century Gothic" panose="020B0502020202020204" pitchFamily="34" charset="0"/>
              <a:ea typeface="+mj-ea"/>
              <a:cs typeface="+mj-cs"/>
            </a:rPr>
            <a:t>Appropriate Equipment for Navy</a:t>
          </a:r>
          <a:endParaRPr lang="en-US" sz="1800" kern="1200" dirty="0">
            <a:solidFill>
              <a:srgbClr val="171796"/>
            </a:solidFill>
            <a:effectLst/>
            <a:latin typeface="Century Gothic" panose="020B0502020202020204" pitchFamily="34" charset="0"/>
            <a:ea typeface="+mj-ea"/>
            <a:cs typeface="+mj-cs"/>
          </a:endParaRPr>
        </a:p>
      </dsp:txBody>
      <dsp:txXfrm rot="-5400000">
        <a:off x="744885" y="34944"/>
        <a:ext cx="3412350" cy="624148"/>
      </dsp:txXfrm>
    </dsp:sp>
    <dsp:sp modelId="{80AB16B6-C3D2-42C6-BA98-19025F8F8615}">
      <dsp:nvSpPr>
        <dsp:cNvPr id="0" name=""/>
        <dsp:cNvSpPr/>
      </dsp:nvSpPr>
      <dsp:spPr>
        <a:xfrm rot="5400000">
          <a:off x="-159618" y="1075303"/>
          <a:ext cx="1064121" cy="7448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</a:t>
          </a:r>
          <a:endParaRPr lang="en-US" sz="2000" kern="1200" dirty="0"/>
        </a:p>
      </dsp:txBody>
      <dsp:txXfrm rot="-5400000">
        <a:off x="1" y="1288126"/>
        <a:ext cx="744884" cy="319237"/>
      </dsp:txXfrm>
    </dsp:sp>
    <dsp:sp modelId="{9078D780-FE1D-410D-BC8A-0DD4879362FD}">
      <dsp:nvSpPr>
        <dsp:cNvPr id="0" name=""/>
        <dsp:cNvSpPr/>
      </dsp:nvSpPr>
      <dsp:spPr>
        <a:xfrm rot="5400000">
          <a:off x="2122103" y="-461532"/>
          <a:ext cx="691678" cy="3446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171796"/>
              </a:solidFill>
              <a:effectLst/>
              <a:latin typeface="Century Gothic" panose="020B0502020202020204" pitchFamily="34" charset="0"/>
              <a:ea typeface="+mj-ea"/>
              <a:cs typeface="+mj-cs"/>
            </a:rPr>
            <a:t>Cost</a:t>
          </a:r>
          <a:r>
            <a:rPr lang="en-US" sz="1800" kern="1200" dirty="0" smtClean="0">
              <a:effectLst/>
            </a:rPr>
            <a:t> </a:t>
          </a:r>
          <a:r>
            <a:rPr lang="en-US" sz="1800" kern="1200" dirty="0" smtClean="0">
              <a:solidFill>
                <a:srgbClr val="171796"/>
              </a:solidFill>
              <a:effectLst/>
              <a:latin typeface="Century Gothic" panose="020B0502020202020204" pitchFamily="34" charset="0"/>
              <a:ea typeface="+mj-ea"/>
              <a:cs typeface="+mj-cs"/>
            </a:rPr>
            <a:t>Effective – Value to Canada</a:t>
          </a:r>
          <a:endParaRPr lang="en-US" sz="1800" kern="1200" dirty="0">
            <a:solidFill>
              <a:srgbClr val="171796"/>
            </a:solidFill>
            <a:effectLst/>
            <a:latin typeface="Century Gothic" panose="020B0502020202020204" pitchFamily="34" charset="0"/>
            <a:ea typeface="+mj-ea"/>
            <a:cs typeface="+mj-cs"/>
          </a:endParaRPr>
        </a:p>
      </dsp:txBody>
      <dsp:txXfrm rot="-5400000">
        <a:off x="744885" y="949451"/>
        <a:ext cx="3412350" cy="624148"/>
      </dsp:txXfrm>
    </dsp:sp>
    <dsp:sp modelId="{73910907-0820-4B9B-9808-81432F962193}">
      <dsp:nvSpPr>
        <dsp:cNvPr id="0" name=""/>
        <dsp:cNvSpPr/>
      </dsp:nvSpPr>
      <dsp:spPr>
        <a:xfrm rot="5400000">
          <a:off x="-159618" y="1989811"/>
          <a:ext cx="1064121" cy="7448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</a:t>
          </a:r>
          <a:endParaRPr lang="en-US" sz="2000" kern="1200" dirty="0"/>
        </a:p>
      </dsp:txBody>
      <dsp:txXfrm rot="-5400000">
        <a:off x="1" y="2202634"/>
        <a:ext cx="744884" cy="319237"/>
      </dsp:txXfrm>
    </dsp:sp>
    <dsp:sp modelId="{FCC97B28-45D2-4ECD-8E8A-754EE8A20B32}">
      <dsp:nvSpPr>
        <dsp:cNvPr id="0" name=""/>
        <dsp:cNvSpPr/>
      </dsp:nvSpPr>
      <dsp:spPr>
        <a:xfrm rot="5400000">
          <a:off x="2122103" y="452974"/>
          <a:ext cx="691678" cy="3446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171796"/>
              </a:solidFill>
              <a:effectLst/>
              <a:latin typeface="Century Gothic" panose="020B0502020202020204" pitchFamily="34" charset="0"/>
              <a:ea typeface="+mj-ea"/>
              <a:cs typeface="+mj-cs"/>
            </a:rPr>
            <a:t>Industrial &amp; Regional Benefits for Canada</a:t>
          </a:r>
          <a:endParaRPr lang="en-US" sz="1800" kern="1200" dirty="0">
            <a:solidFill>
              <a:srgbClr val="171796"/>
            </a:solidFill>
            <a:effectLst/>
            <a:latin typeface="Century Gothic" panose="020B0502020202020204" pitchFamily="34" charset="0"/>
            <a:ea typeface="+mj-ea"/>
            <a:cs typeface="+mj-cs"/>
          </a:endParaRPr>
        </a:p>
      </dsp:txBody>
      <dsp:txXfrm rot="-5400000">
        <a:off x="744885" y="1863958"/>
        <a:ext cx="3412350" cy="624148"/>
      </dsp:txXfrm>
    </dsp:sp>
    <dsp:sp modelId="{D108F95B-7DEB-43AE-ADA5-F1FDEFFE21C0}">
      <dsp:nvSpPr>
        <dsp:cNvPr id="0" name=""/>
        <dsp:cNvSpPr/>
      </dsp:nvSpPr>
      <dsp:spPr>
        <a:xfrm rot="5400000">
          <a:off x="-159618" y="2904318"/>
          <a:ext cx="1064121" cy="7448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</a:t>
          </a:r>
          <a:endParaRPr lang="en-US" sz="2000" kern="1200" dirty="0"/>
        </a:p>
      </dsp:txBody>
      <dsp:txXfrm rot="-5400000">
        <a:off x="1" y="3117141"/>
        <a:ext cx="744884" cy="319237"/>
      </dsp:txXfrm>
    </dsp:sp>
    <dsp:sp modelId="{3729C555-D645-4DEE-868A-E6AC2FCA6DC8}">
      <dsp:nvSpPr>
        <dsp:cNvPr id="0" name=""/>
        <dsp:cNvSpPr/>
      </dsp:nvSpPr>
      <dsp:spPr>
        <a:xfrm rot="5400000">
          <a:off x="2122103" y="1367482"/>
          <a:ext cx="691678" cy="3446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171796"/>
              </a:solidFill>
              <a:effectLst/>
              <a:latin typeface="Century Gothic" panose="020B0502020202020204" pitchFamily="34" charset="0"/>
              <a:ea typeface="+mj-ea"/>
              <a:cs typeface="+mj-cs"/>
            </a:rPr>
            <a:t>Support of SME’s &amp; Minority Businesses</a:t>
          </a:r>
          <a:endParaRPr lang="en-US" sz="1800" kern="1200" dirty="0">
            <a:solidFill>
              <a:srgbClr val="171796"/>
            </a:solidFill>
            <a:effectLst/>
            <a:latin typeface="Century Gothic" panose="020B0502020202020204" pitchFamily="34" charset="0"/>
            <a:ea typeface="+mj-ea"/>
            <a:cs typeface="+mj-cs"/>
          </a:endParaRPr>
        </a:p>
      </dsp:txBody>
      <dsp:txXfrm rot="-5400000">
        <a:off x="744885" y="2778466"/>
        <a:ext cx="3412350" cy="6241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CA6A0-8FB2-462D-BF7A-DADE8A32BA1B}">
      <dsp:nvSpPr>
        <dsp:cNvPr id="0" name=""/>
        <dsp:cNvSpPr/>
      </dsp:nvSpPr>
      <dsp:spPr>
        <a:xfrm>
          <a:off x="2723168" y="1740"/>
          <a:ext cx="1426181" cy="927018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Tier 1’s/Major Subcontractors</a:t>
          </a:r>
          <a:endParaRPr lang="en-US" sz="1500" kern="1200" dirty="0"/>
        </a:p>
      </dsp:txBody>
      <dsp:txXfrm>
        <a:off x="2768421" y="46993"/>
        <a:ext cx="1335675" cy="836512"/>
      </dsp:txXfrm>
    </dsp:sp>
    <dsp:sp modelId="{856CDA23-B806-4056-B65B-40CE36BD9907}">
      <dsp:nvSpPr>
        <dsp:cNvPr id="0" name=""/>
        <dsp:cNvSpPr/>
      </dsp:nvSpPr>
      <dsp:spPr>
        <a:xfrm>
          <a:off x="1582197" y="465249"/>
          <a:ext cx="3708124" cy="3708124"/>
        </a:xfrm>
        <a:custGeom>
          <a:avLst/>
          <a:gdLst/>
          <a:ahLst/>
          <a:cxnLst/>
          <a:rect l="0" t="0" r="0" b="0"/>
          <a:pathLst>
            <a:path>
              <a:moveTo>
                <a:pt x="2576975" y="146741"/>
              </a:moveTo>
              <a:arcTo wR="1854062" hR="1854062" stAng="17576925" swAng="196406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5467D0-9677-431F-9559-9CB350B2F32B}">
      <dsp:nvSpPr>
        <dsp:cNvPr id="0" name=""/>
        <dsp:cNvSpPr/>
      </dsp:nvSpPr>
      <dsp:spPr>
        <a:xfrm>
          <a:off x="4486486" y="1282865"/>
          <a:ext cx="1426181" cy="927018"/>
        </a:xfrm>
        <a:prstGeom prst="roundRect">
          <a:avLst/>
        </a:prstGeom>
        <a:solidFill>
          <a:srgbClr val="F3BE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Eligible Parties</a:t>
          </a:r>
          <a:endParaRPr lang="en-US" sz="1500" kern="1200" dirty="0"/>
        </a:p>
      </dsp:txBody>
      <dsp:txXfrm>
        <a:off x="4531739" y="1328118"/>
        <a:ext cx="1335675" cy="836512"/>
      </dsp:txXfrm>
    </dsp:sp>
    <dsp:sp modelId="{1249D467-DC9D-4F8D-9A9E-C47D6A160630}">
      <dsp:nvSpPr>
        <dsp:cNvPr id="0" name=""/>
        <dsp:cNvSpPr/>
      </dsp:nvSpPr>
      <dsp:spPr>
        <a:xfrm>
          <a:off x="1582197" y="465249"/>
          <a:ext cx="3708124" cy="3708124"/>
        </a:xfrm>
        <a:custGeom>
          <a:avLst/>
          <a:gdLst/>
          <a:ahLst/>
          <a:cxnLst/>
          <a:rect l="0" t="0" r="0" b="0"/>
          <a:pathLst>
            <a:path>
              <a:moveTo>
                <a:pt x="3705555" y="1756496"/>
              </a:moveTo>
              <a:arcTo wR="1854062" hR="1854062" stAng="21419012" swAng="219824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F35C0-6330-459A-94EF-E710E1539AD9}">
      <dsp:nvSpPr>
        <dsp:cNvPr id="0" name=""/>
        <dsp:cNvSpPr/>
      </dsp:nvSpPr>
      <dsp:spPr>
        <a:xfrm>
          <a:off x="3812958" y="3355770"/>
          <a:ext cx="1426181" cy="92701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Province</a:t>
          </a:r>
          <a:endParaRPr lang="en-US" sz="1500" kern="1200" dirty="0"/>
        </a:p>
      </dsp:txBody>
      <dsp:txXfrm>
        <a:off x="3858211" y="3401023"/>
        <a:ext cx="1335675" cy="836512"/>
      </dsp:txXfrm>
    </dsp:sp>
    <dsp:sp modelId="{78AF2ADE-8ABE-4F76-BE95-81600416ABFB}">
      <dsp:nvSpPr>
        <dsp:cNvPr id="0" name=""/>
        <dsp:cNvSpPr/>
      </dsp:nvSpPr>
      <dsp:spPr>
        <a:xfrm>
          <a:off x="1582197" y="465249"/>
          <a:ext cx="3708124" cy="3708124"/>
        </a:xfrm>
        <a:custGeom>
          <a:avLst/>
          <a:gdLst/>
          <a:ahLst/>
          <a:cxnLst/>
          <a:rect l="0" t="0" r="0" b="0"/>
          <a:pathLst>
            <a:path>
              <a:moveTo>
                <a:pt x="2223381" y="3670968"/>
              </a:moveTo>
              <a:arcTo wR="1854062" hR="1854062" stAng="4710607" swAng="137878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6CA4C-FDB6-4B69-934F-C6138D94B093}">
      <dsp:nvSpPr>
        <dsp:cNvPr id="0" name=""/>
        <dsp:cNvSpPr/>
      </dsp:nvSpPr>
      <dsp:spPr>
        <a:xfrm>
          <a:off x="1633378" y="3355770"/>
          <a:ext cx="1426181" cy="9270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Tier 2’s</a:t>
          </a:r>
          <a:endParaRPr lang="en-US" sz="1500" kern="1200" dirty="0"/>
        </a:p>
      </dsp:txBody>
      <dsp:txXfrm>
        <a:off x="1678631" y="3401023"/>
        <a:ext cx="1335675" cy="836512"/>
      </dsp:txXfrm>
    </dsp:sp>
    <dsp:sp modelId="{19D62E43-E74E-4153-BA0B-24547607FC4E}">
      <dsp:nvSpPr>
        <dsp:cNvPr id="0" name=""/>
        <dsp:cNvSpPr/>
      </dsp:nvSpPr>
      <dsp:spPr>
        <a:xfrm>
          <a:off x="1582197" y="465249"/>
          <a:ext cx="3708124" cy="3708124"/>
        </a:xfrm>
        <a:custGeom>
          <a:avLst/>
          <a:gdLst/>
          <a:ahLst/>
          <a:cxnLst/>
          <a:rect l="0" t="0" r="0" b="0"/>
          <a:pathLst>
            <a:path>
              <a:moveTo>
                <a:pt x="310149" y="2880649"/>
              </a:moveTo>
              <a:arcTo wR="1854062" hR="1854062" stAng="8782743" swAng="219824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9B331-A828-4A6E-90D8-F5402F837FF4}">
      <dsp:nvSpPr>
        <dsp:cNvPr id="0" name=""/>
        <dsp:cNvSpPr/>
      </dsp:nvSpPr>
      <dsp:spPr>
        <a:xfrm>
          <a:off x="959850" y="1282865"/>
          <a:ext cx="1426181" cy="927018"/>
        </a:xfrm>
        <a:prstGeom prst="roundRect">
          <a:avLst/>
        </a:prstGeom>
        <a:solidFill>
          <a:srgbClr val="75B8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JDI Companies</a:t>
          </a:r>
          <a:endParaRPr lang="en-US" sz="1500" kern="1200" dirty="0"/>
        </a:p>
      </dsp:txBody>
      <dsp:txXfrm>
        <a:off x="1005103" y="1328118"/>
        <a:ext cx="1335675" cy="836512"/>
      </dsp:txXfrm>
    </dsp:sp>
    <dsp:sp modelId="{833AC899-6494-4903-8E32-B06F8E61DFA6}">
      <dsp:nvSpPr>
        <dsp:cNvPr id="0" name=""/>
        <dsp:cNvSpPr/>
      </dsp:nvSpPr>
      <dsp:spPr>
        <a:xfrm>
          <a:off x="1582197" y="465249"/>
          <a:ext cx="3708124" cy="3708124"/>
        </a:xfrm>
        <a:custGeom>
          <a:avLst/>
          <a:gdLst/>
          <a:ahLst/>
          <a:cxnLst/>
          <a:rect l="0" t="0" r="0" b="0"/>
          <a:pathLst>
            <a:path>
              <a:moveTo>
                <a:pt x="322731" y="808800"/>
              </a:moveTo>
              <a:arcTo wR="1854062" hR="1854062" stAng="12859010" swAng="1964065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E0772-5825-42A3-8491-6307EC456497}" type="datetimeFigureOut">
              <a:rPr lang="en-US" smtClean="0"/>
              <a:t>14-11-26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0F2C9-DFB2-47DF-B82B-BA416B769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36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F7C7D6-1A89-43EB-BF20-644AAC194B4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4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F7C7D6-1A89-43EB-BF20-644AAC194B4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30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F7C7D6-1A89-43EB-BF20-644AAC194B4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4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13A7-B863-4299-AA50-C283100639E6}" type="datetimeFigureOut">
              <a:rPr lang="en-US" smtClean="0"/>
              <a:t>14-11-26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0B79-3FA6-4A65-97EB-7335E6C4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13A7-B863-4299-AA50-C283100639E6}" type="datetimeFigureOut">
              <a:rPr lang="en-US" smtClean="0"/>
              <a:t>14-11-26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0B79-3FA6-4A65-97EB-7335E6C4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13A7-B863-4299-AA50-C283100639E6}" type="datetimeFigureOut">
              <a:rPr lang="en-US" smtClean="0"/>
              <a:t>14-11-26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0B79-3FA6-4A65-97EB-7335E6C4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32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8107"/>
            <a:ext cx="8229600" cy="857250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5705" y="11779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</a:lstStyle>
          <a:p>
            <a:r>
              <a:rPr lang="en-US" dirty="0" smtClean="0"/>
              <a:t>Click to add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75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>
                <a:solidFill>
                  <a:prstClr val="white">
                    <a:lumMod val="50000"/>
                  </a:prstClr>
                </a:solidFill>
              </a:rPr>
              <a:t>This document contains confidential financial, commercial, scientific and/or technical information and/or trade secrets of Irving Shipbuilding Inc. No Distribution is permitted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E4429-8FE0-4A6A-A0E0-3312A9A9BC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6238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371600" y="488950"/>
            <a:ext cx="75438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146304"/>
            <a:ext cx="8074152" cy="84124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870449" y="438912"/>
            <a:ext cx="304495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>
                <a:solidFill>
                  <a:prstClr val="white">
                    <a:lumMod val="50000"/>
                  </a:prstClr>
                </a:solidFill>
              </a:rPr>
              <a:t>This document contains confidential financial, commercial, scientific and/or technical information and/or trade secrets of Irving Shipbuilding Inc. No Distribution is permitted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B2051-E73A-4DC8-A624-221F4A1274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7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371600" y="488950"/>
            <a:ext cx="75438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28600" y="742950"/>
            <a:ext cx="8686799" cy="4114800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1248" y="146304"/>
            <a:ext cx="8074152" cy="84124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870449" y="438912"/>
            <a:ext cx="304495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>
                <a:solidFill>
                  <a:prstClr val="white">
                    <a:lumMod val="50000"/>
                  </a:prstClr>
                </a:solidFill>
              </a:rPr>
              <a:t>This document contains confidential financial, commercial, scientific and/or technical information and/or trade secrets of Irving Shipbuilding Inc. No Distribution is permitted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821D4-3BD3-4BF9-A05F-217988707C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66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371600" y="488950"/>
            <a:ext cx="75438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3075" y="742950"/>
            <a:ext cx="4098925" cy="3962400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6475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41248" y="146304"/>
            <a:ext cx="8074152" cy="84124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870449" y="438912"/>
            <a:ext cx="304495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>
                <a:solidFill>
                  <a:prstClr val="white">
                    <a:lumMod val="50000"/>
                  </a:prstClr>
                </a:solidFill>
              </a:rPr>
              <a:t>This document contains confidential financial, commercial, scientific and/or technical information and/or trade secrets of Irving Shipbuilding Inc. No Distribution is permitted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AC076-FE5B-47CF-911F-08F983C1E3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4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371600" y="488950"/>
            <a:ext cx="75438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28600" y="747711"/>
            <a:ext cx="4343400" cy="2514600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47713"/>
            <a:ext cx="4267200" cy="41100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600" y="3486150"/>
            <a:ext cx="2057400" cy="13716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2514600" y="3486150"/>
            <a:ext cx="2057400" cy="13716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41248" y="146304"/>
            <a:ext cx="8074152" cy="84124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5870449" y="438912"/>
            <a:ext cx="304495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3"/>
          </p:nvPr>
        </p:nvSpPr>
        <p:spPr>
          <a:xfrm>
            <a:off x="457200" y="483235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75BC3E-A33E-49D4-8D44-C017007E29F0}" type="datetime1">
              <a:rPr lang="en-U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14-11-26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>
                <a:solidFill>
                  <a:prstClr val="white">
                    <a:lumMod val="50000"/>
                  </a:prstClr>
                </a:solidFill>
              </a:rPr>
              <a:t>This document contains confidential financial, commercial, scientific and/or technical information and/or trade secrets of Irving Shipbuilding Inc. No Distribution is permitted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69421-64CA-44F9-AF9C-C07E8F71E9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14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371600" y="488950"/>
            <a:ext cx="75438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0" y="747711"/>
            <a:ext cx="4343400" cy="2514600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9425" y="747713"/>
            <a:ext cx="4267200" cy="41100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572000" y="3486150"/>
            <a:ext cx="2057400" cy="13716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858000" y="3486150"/>
            <a:ext cx="2057400" cy="13716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41248" y="146304"/>
            <a:ext cx="8074152" cy="84124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5870449" y="438912"/>
            <a:ext cx="304495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3"/>
          </p:nvPr>
        </p:nvSpPr>
        <p:spPr>
          <a:xfrm>
            <a:off x="457200" y="483235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5EFE8E-05D5-443A-A440-51B65DC80EA1}" type="datetime1">
              <a:rPr lang="en-U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14-11-26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>
                <a:solidFill>
                  <a:prstClr val="white">
                    <a:lumMod val="50000"/>
                  </a:prstClr>
                </a:solidFill>
              </a:rPr>
              <a:t>This document contains confidential financial, commercial, scientific and/or technical information and/or trade secrets of Irving Shipbuilding Inc. No Distribution is permitted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B2293-A297-412D-A30B-1CD9BF53A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71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371600" y="488950"/>
            <a:ext cx="75438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1248" y="146304"/>
            <a:ext cx="8074152" cy="84124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5870449" y="438912"/>
            <a:ext cx="304495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228600" y="2114550"/>
            <a:ext cx="8686800" cy="27432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28600" y="971550"/>
            <a:ext cx="58674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5"/>
          </p:nvPr>
        </p:nvSpPr>
        <p:spPr>
          <a:xfrm>
            <a:off x="457200" y="483235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056312-1743-44EF-8EAE-F6EE3766C061}" type="datetime1">
              <a:rPr lang="en-U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14-11-26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>
                <a:solidFill>
                  <a:prstClr val="white">
                    <a:lumMod val="50000"/>
                  </a:prstClr>
                </a:solidFill>
              </a:rPr>
              <a:t>This document contains confidential financial, commercial, scientific and/or technical information and/or trade secrets of Irving Shipbuilding Inc. No Distribution is permitted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1998-2B18-4738-9913-383A773998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2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13A7-B863-4299-AA50-C283100639E6}" type="datetimeFigureOut">
              <a:rPr lang="en-US" smtClean="0"/>
              <a:t>14-11-26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0B79-3FA6-4A65-97EB-7335E6C4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45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371600" y="488950"/>
            <a:ext cx="75438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1248" y="146304"/>
            <a:ext cx="8074152" cy="84124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5870449" y="438912"/>
            <a:ext cx="304495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228600" y="747713"/>
            <a:ext cx="8686800" cy="27432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994025" y="3562350"/>
            <a:ext cx="5921375" cy="1143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/>
            </a:lvl1pPr>
            <a:lvl2pPr algn="r"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>
                <a:solidFill>
                  <a:prstClr val="white">
                    <a:lumMod val="50000"/>
                  </a:prstClr>
                </a:solidFill>
              </a:rPr>
              <a:t>This document contains confidential financial, commercial, scientific and/or technical information and/or trade secrets of Irving Shipbuilding Inc. No Distribution is permitted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B1C07-9164-42C9-8B34-12DCCF9EB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8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371600" y="488950"/>
            <a:ext cx="75438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41248" y="146304"/>
            <a:ext cx="8074152" cy="84124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5870449" y="438912"/>
            <a:ext cx="304495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228600" y="971695"/>
            <a:ext cx="1371600" cy="914400"/>
          </a:xfrm>
          <a:prstGeom prst="rect">
            <a:avLst/>
          </a:prstGeom>
        </p:spPr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228600" y="3938260"/>
            <a:ext cx="1371600" cy="914400"/>
          </a:xfrm>
          <a:prstGeom prst="rect">
            <a:avLst/>
          </a:prstGeom>
        </p:spPr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228600" y="1960550"/>
            <a:ext cx="1371600" cy="914400"/>
          </a:xfrm>
          <a:prstGeom prst="rect">
            <a:avLst/>
          </a:prstGeom>
        </p:spPr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228600" y="2949405"/>
            <a:ext cx="1371600" cy="914400"/>
          </a:xfrm>
          <a:prstGeom prst="rect">
            <a:avLst/>
          </a:prstGeom>
        </p:spPr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7"/>
          </p:nvPr>
        </p:nvSpPr>
        <p:spPr>
          <a:xfrm>
            <a:off x="1905000" y="971550"/>
            <a:ext cx="5562600" cy="2971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>
                <a:solidFill>
                  <a:prstClr val="white">
                    <a:lumMod val="50000"/>
                  </a:prstClr>
                </a:solidFill>
              </a:rPr>
              <a:t>This document contains confidential financial, commercial, scientific and/or technical information and/or trade secrets of Irving Shipbuilding Inc. No Distribution is permitted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EF24-4283-4956-A7C7-D158C573E2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77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371600" y="488950"/>
            <a:ext cx="75438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0" y="1006475"/>
            <a:ext cx="79248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41248" y="146304"/>
            <a:ext cx="8074152" cy="84124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870449" y="438912"/>
            <a:ext cx="304495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>
                <a:solidFill>
                  <a:prstClr val="white">
                    <a:lumMod val="50000"/>
                  </a:prstClr>
                </a:solidFill>
              </a:rPr>
              <a:t>This document contains confidential financial, commercial, scientific and/or technical information and/or trade secrets of Irving Shipbuilding Inc. No Distribution is permitted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03126-4A9D-40E1-9751-053A2D3291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67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371600" y="488950"/>
            <a:ext cx="75438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6475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6475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248" y="146304"/>
            <a:ext cx="8074152" cy="84124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870449" y="438912"/>
            <a:ext cx="304495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>
                <a:solidFill>
                  <a:prstClr val="white">
                    <a:lumMod val="50000"/>
                  </a:prstClr>
                </a:solidFill>
              </a:rPr>
              <a:t>This document contains confidential financial, commercial, scientific and/or technical information and/or trade secrets of Irving Shipbuilding Inc. No Distribution is permitted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FF6C4-66CB-4209-860D-1BB190144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4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>
                <a:solidFill>
                  <a:prstClr val="white">
                    <a:lumMod val="50000"/>
                  </a:prstClr>
                </a:solidFill>
              </a:rPr>
              <a:t>This document contains confidential financial, commercial, scientific and/or technical information and/or trade secrets of Irving Shipbuilding Inc. No Distribution is permitted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E4429-8FE0-4A6A-A0E0-3312A9A9BC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81199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371600" y="488950"/>
            <a:ext cx="75438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146304"/>
            <a:ext cx="8074152" cy="84124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870449" y="438912"/>
            <a:ext cx="304495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>
                <a:solidFill>
                  <a:prstClr val="white">
                    <a:lumMod val="50000"/>
                  </a:prstClr>
                </a:solidFill>
              </a:rPr>
              <a:t>This document contains confidential financial, commercial, scientific and/or technical information and/or trade secrets of Irving Shipbuilding Inc. No Distribution is permitted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B2051-E73A-4DC8-A624-221F4A1274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455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371600" y="488950"/>
            <a:ext cx="75438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28600" y="742950"/>
            <a:ext cx="8686799" cy="4114800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1248" y="146304"/>
            <a:ext cx="8074152" cy="84124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870449" y="438912"/>
            <a:ext cx="304495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>
                <a:solidFill>
                  <a:prstClr val="white">
                    <a:lumMod val="50000"/>
                  </a:prstClr>
                </a:solidFill>
              </a:rPr>
              <a:t>This document contains confidential financial, commercial, scientific and/or technical information and/or trade secrets of Irving Shipbuilding Inc. No Distribution is permitted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821D4-3BD3-4BF9-A05F-217988707C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83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371600" y="488950"/>
            <a:ext cx="75438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3075" y="742950"/>
            <a:ext cx="4098925" cy="3962400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6475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41248" y="146304"/>
            <a:ext cx="8074152" cy="84124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870449" y="438912"/>
            <a:ext cx="304495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>
                <a:solidFill>
                  <a:prstClr val="white">
                    <a:lumMod val="50000"/>
                  </a:prstClr>
                </a:solidFill>
              </a:rPr>
              <a:t>This document contains confidential financial, commercial, scientific and/or technical information and/or trade secrets of Irving Shipbuilding Inc. No Distribution is permitted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AC076-FE5B-47CF-911F-08F983C1E3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371600" y="488950"/>
            <a:ext cx="75438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28600" y="747711"/>
            <a:ext cx="4343400" cy="2514600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47713"/>
            <a:ext cx="4267200" cy="41100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600" y="3486150"/>
            <a:ext cx="2057400" cy="13716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2514600" y="3486150"/>
            <a:ext cx="2057400" cy="13716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41248" y="146304"/>
            <a:ext cx="8074152" cy="84124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5870449" y="438912"/>
            <a:ext cx="304495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3"/>
          </p:nvPr>
        </p:nvSpPr>
        <p:spPr>
          <a:xfrm>
            <a:off x="457200" y="483235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75BC3E-A33E-49D4-8D44-C017007E29F0}" type="datetime1">
              <a:rPr lang="en-U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14-11-26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>
                <a:solidFill>
                  <a:prstClr val="white">
                    <a:lumMod val="50000"/>
                  </a:prstClr>
                </a:solidFill>
              </a:rPr>
              <a:t>This document contains confidential financial, commercial, scientific and/or technical information and/or trade secrets of Irving Shipbuilding Inc. No Distribution is permitted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69421-64CA-44F9-AF9C-C07E8F71E9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09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371600" y="488950"/>
            <a:ext cx="75438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0" y="747711"/>
            <a:ext cx="4343400" cy="2514600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9425" y="747713"/>
            <a:ext cx="4267200" cy="41100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572000" y="3486150"/>
            <a:ext cx="2057400" cy="13716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858000" y="3486150"/>
            <a:ext cx="2057400" cy="13716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41248" y="146304"/>
            <a:ext cx="8074152" cy="84124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5870449" y="438912"/>
            <a:ext cx="304495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3"/>
          </p:nvPr>
        </p:nvSpPr>
        <p:spPr>
          <a:xfrm>
            <a:off x="457200" y="483235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5EFE8E-05D5-443A-A440-51B65DC80EA1}" type="datetime1">
              <a:rPr lang="en-U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14-11-26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>
                <a:solidFill>
                  <a:prstClr val="white">
                    <a:lumMod val="50000"/>
                  </a:prstClr>
                </a:solidFill>
              </a:rPr>
              <a:t>This document contains confidential financial, commercial, scientific and/or technical information and/or trade secrets of Irving Shipbuilding Inc. No Distribution is permitted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B2293-A297-412D-A30B-1CD9BF53A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13A7-B863-4299-AA50-C283100639E6}" type="datetimeFigureOut">
              <a:rPr lang="en-US" smtClean="0"/>
              <a:t>14-11-26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0B79-3FA6-4A65-97EB-7335E6C4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34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371600" y="488950"/>
            <a:ext cx="75438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1248" y="146304"/>
            <a:ext cx="8074152" cy="84124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5870449" y="438912"/>
            <a:ext cx="304495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228600" y="2114550"/>
            <a:ext cx="8686800" cy="27432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28600" y="971550"/>
            <a:ext cx="58674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5"/>
          </p:nvPr>
        </p:nvSpPr>
        <p:spPr>
          <a:xfrm>
            <a:off x="457200" y="483235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056312-1743-44EF-8EAE-F6EE3766C061}" type="datetime1">
              <a:rPr lang="en-U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14-11-26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>
                <a:solidFill>
                  <a:prstClr val="white">
                    <a:lumMod val="50000"/>
                  </a:prstClr>
                </a:solidFill>
              </a:rPr>
              <a:t>This document contains confidential financial, commercial, scientific and/or technical information and/or trade secrets of Irving Shipbuilding Inc. No Distribution is permitted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1998-2B18-4738-9913-383A773998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00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371600" y="488950"/>
            <a:ext cx="75438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1248" y="146304"/>
            <a:ext cx="8074152" cy="84124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5870449" y="438912"/>
            <a:ext cx="304495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228600" y="747713"/>
            <a:ext cx="8686800" cy="27432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2994025" y="3562350"/>
            <a:ext cx="5921375" cy="1143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/>
            </a:lvl1pPr>
            <a:lvl2pPr algn="r"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>
                <a:solidFill>
                  <a:prstClr val="white">
                    <a:lumMod val="50000"/>
                  </a:prstClr>
                </a:solidFill>
              </a:rPr>
              <a:t>This document contains confidential financial, commercial, scientific and/or technical information and/or trade secrets of Irving Shipbuilding Inc. No Distribution is permitted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B1C07-9164-42C9-8B34-12DCCF9EB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16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371600" y="488950"/>
            <a:ext cx="75438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41248" y="146304"/>
            <a:ext cx="8074152" cy="84124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5870449" y="438912"/>
            <a:ext cx="304495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228600" y="971695"/>
            <a:ext cx="1371600" cy="914400"/>
          </a:xfrm>
          <a:prstGeom prst="rect">
            <a:avLst/>
          </a:prstGeom>
        </p:spPr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228600" y="3938260"/>
            <a:ext cx="1371600" cy="914400"/>
          </a:xfrm>
          <a:prstGeom prst="rect">
            <a:avLst/>
          </a:prstGeom>
        </p:spPr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228600" y="1960550"/>
            <a:ext cx="1371600" cy="914400"/>
          </a:xfrm>
          <a:prstGeom prst="rect">
            <a:avLst/>
          </a:prstGeom>
        </p:spPr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228600" y="2949405"/>
            <a:ext cx="1371600" cy="914400"/>
          </a:xfrm>
          <a:prstGeom prst="rect">
            <a:avLst/>
          </a:prstGeom>
        </p:spPr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7"/>
          </p:nvPr>
        </p:nvSpPr>
        <p:spPr>
          <a:xfrm>
            <a:off x="1905000" y="971550"/>
            <a:ext cx="5562600" cy="2971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>
                <a:solidFill>
                  <a:prstClr val="white">
                    <a:lumMod val="50000"/>
                  </a:prstClr>
                </a:solidFill>
              </a:rPr>
              <a:t>This document contains confidential financial, commercial, scientific and/or technical information and/or trade secrets of Irving Shipbuilding Inc. No Distribution is permitted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EF24-4283-4956-A7C7-D158C573E2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371600" y="488950"/>
            <a:ext cx="75438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0" y="1006475"/>
            <a:ext cx="79248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41248" y="146304"/>
            <a:ext cx="8074152" cy="84124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870449" y="438912"/>
            <a:ext cx="304495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>
                <a:solidFill>
                  <a:prstClr val="white">
                    <a:lumMod val="50000"/>
                  </a:prstClr>
                </a:solidFill>
              </a:rPr>
              <a:t>This document contains confidential financial, commercial, scientific and/or technical information and/or trade secrets of Irving Shipbuilding Inc. No Distribution is permitted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03126-4A9D-40E1-9751-053A2D3291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8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371600" y="488950"/>
            <a:ext cx="75438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6475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6475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248" y="146304"/>
            <a:ext cx="8074152" cy="84124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870449" y="438912"/>
            <a:ext cx="304495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>
                <a:solidFill>
                  <a:prstClr val="white">
                    <a:lumMod val="50000"/>
                  </a:prstClr>
                </a:solidFill>
              </a:rPr>
              <a:t>This document contains confidential financial, commercial, scientific and/or technical information and/or trade secrets of Irving Shipbuilding Inc. No Distribution is permitted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FF6C4-66CB-4209-860D-1BB190144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31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13A7-B863-4299-AA50-C283100639E6}" type="datetimeFigureOut">
              <a:rPr lang="en-US" smtClean="0"/>
              <a:t>14-11-26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0B79-3FA6-4A65-97EB-7335E6C4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3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13A7-B863-4299-AA50-C283100639E6}" type="datetimeFigureOut">
              <a:rPr lang="en-US" smtClean="0"/>
              <a:t>14-11-26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0B79-3FA6-4A65-97EB-7335E6C4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5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13A7-B863-4299-AA50-C283100639E6}" type="datetimeFigureOut">
              <a:rPr lang="en-US" smtClean="0"/>
              <a:t>14-11-26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0B79-3FA6-4A65-97EB-7335E6C4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3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13A7-B863-4299-AA50-C283100639E6}" type="datetimeFigureOut">
              <a:rPr lang="en-US" smtClean="0"/>
              <a:t>14-11-26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0B79-3FA6-4A65-97EB-7335E6C4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8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13A7-B863-4299-AA50-C283100639E6}" type="datetimeFigureOut">
              <a:rPr lang="en-US" smtClean="0"/>
              <a:t>14-11-26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0B79-3FA6-4A65-97EB-7335E6C4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6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13A7-B863-4299-AA50-C283100639E6}" type="datetimeFigureOut">
              <a:rPr lang="en-US" smtClean="0"/>
              <a:t>14-11-26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0B79-3FA6-4A65-97EB-7335E6C4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4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813A7-B863-4299-AA50-C283100639E6}" type="datetimeFigureOut">
              <a:rPr lang="en-US" smtClean="0"/>
              <a:t>14-11-26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E0B79-3FA6-4A65-97EB-7335E6C4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2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74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lang="en-US" kern="1200" dirty="0">
          <a:solidFill>
            <a:srgbClr val="17179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entury Gothic" panose="020B0502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>
          <a:solidFill>
            <a:srgbClr val="171796"/>
          </a:solidFill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>
          <a:solidFill>
            <a:srgbClr val="171796"/>
          </a:solidFill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>
          <a:solidFill>
            <a:srgbClr val="171796"/>
          </a:solidFill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>
          <a:solidFill>
            <a:srgbClr val="171796"/>
          </a:solidFill>
          <a:latin typeface="Century Gothic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>
          <a:solidFill>
            <a:srgbClr val="171796"/>
          </a:solidFill>
          <a:latin typeface="Century Gothic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>
          <a:solidFill>
            <a:srgbClr val="171796"/>
          </a:solidFill>
          <a:latin typeface="Century Gothic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>
          <a:solidFill>
            <a:srgbClr val="171796"/>
          </a:solidFill>
          <a:latin typeface="Century Gothic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>
          <a:solidFill>
            <a:srgbClr val="171796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71796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71796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71796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5100" y="4832350"/>
            <a:ext cx="3733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00" b="1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CA" dirty="0" smtClean="0">
                <a:solidFill>
                  <a:prstClr val="white">
                    <a:lumMod val="50000"/>
                  </a:prstClr>
                </a:solidFill>
              </a:rPr>
              <a:t>This document contains confidential financial, commercial, scientific and/or technical information and/or trade secrets of Irving Shipbuilding Inc. No Distribution is permitted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32350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171796"/>
                </a:solidFill>
                <a:latin typeface="Candara" panose="020E0502030303020204" pitchFamily="34" charset="0"/>
                <a:cs typeface="+mn-cs"/>
              </a:defRPr>
            </a:lvl1pPr>
          </a:lstStyle>
          <a:p>
            <a:pPr>
              <a:defRPr/>
            </a:pPr>
            <a:fld id="{DA13F57F-8236-4DD7-A6D8-FD17F98B5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1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09550"/>
            <a:ext cx="7413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56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lang="en-US" kern="1200" dirty="0">
          <a:solidFill>
            <a:srgbClr val="17179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entury Gothic" panose="020B0502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>
          <a:solidFill>
            <a:srgbClr val="171796"/>
          </a:solidFill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>
          <a:solidFill>
            <a:srgbClr val="171796"/>
          </a:solidFill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>
          <a:solidFill>
            <a:srgbClr val="171796"/>
          </a:solidFill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>
          <a:solidFill>
            <a:srgbClr val="171796"/>
          </a:solidFill>
          <a:latin typeface="Century Gothic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>
          <a:solidFill>
            <a:srgbClr val="171796"/>
          </a:solidFill>
          <a:latin typeface="Century Gothic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>
          <a:solidFill>
            <a:srgbClr val="171796"/>
          </a:solidFill>
          <a:latin typeface="Century Gothic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>
          <a:solidFill>
            <a:srgbClr val="171796"/>
          </a:solidFill>
          <a:latin typeface="Century Gothic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>
          <a:solidFill>
            <a:srgbClr val="171796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71796"/>
        </a:buClr>
        <a:buFont typeface="Arial" charset="0"/>
        <a:buChar char="•"/>
        <a:defRPr sz="3200" b="1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–"/>
        <a:defRPr sz="2800" b="1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71796"/>
        </a:buClr>
        <a:buFont typeface="Arial" charset="0"/>
        <a:buChar char="•"/>
        <a:defRPr sz="2400" b="1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–"/>
        <a:defRPr sz="2000" b="1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71796"/>
        </a:buClr>
        <a:buFont typeface="Arial" charset="0"/>
        <a:buChar char="•"/>
        <a:defRPr sz="2000" b="1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5100" y="4832350"/>
            <a:ext cx="3733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00" b="1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CA" dirty="0" smtClean="0">
                <a:solidFill>
                  <a:prstClr val="white">
                    <a:lumMod val="50000"/>
                  </a:prstClr>
                </a:solidFill>
              </a:rPr>
              <a:t>This document contains confidential financial, commercial, scientific and/or technical information and/or trade secrets of Irving Shipbuilding Inc. No Distribution is permitted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32350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171796"/>
                </a:solidFill>
                <a:latin typeface="Candara" panose="020E0502030303020204" pitchFamily="34" charset="0"/>
                <a:cs typeface="+mn-cs"/>
              </a:defRPr>
            </a:lvl1pPr>
          </a:lstStyle>
          <a:p>
            <a:pPr>
              <a:defRPr/>
            </a:pPr>
            <a:fld id="{DA13F57F-8236-4DD7-A6D8-FD17F98B5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1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09550"/>
            <a:ext cx="7413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53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lang="en-US" kern="1200" dirty="0">
          <a:solidFill>
            <a:srgbClr val="17179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entury Gothic" panose="020B0502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>
          <a:solidFill>
            <a:srgbClr val="171796"/>
          </a:solidFill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>
          <a:solidFill>
            <a:srgbClr val="171796"/>
          </a:solidFill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>
          <a:solidFill>
            <a:srgbClr val="171796"/>
          </a:solidFill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>
          <a:solidFill>
            <a:srgbClr val="171796"/>
          </a:solidFill>
          <a:latin typeface="Century Gothic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>
          <a:solidFill>
            <a:srgbClr val="171796"/>
          </a:solidFill>
          <a:latin typeface="Century Gothic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>
          <a:solidFill>
            <a:srgbClr val="171796"/>
          </a:solidFill>
          <a:latin typeface="Century Gothic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>
          <a:solidFill>
            <a:srgbClr val="171796"/>
          </a:solidFill>
          <a:latin typeface="Century Gothic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>
          <a:solidFill>
            <a:srgbClr val="171796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71796"/>
        </a:buClr>
        <a:buFont typeface="Arial" charset="0"/>
        <a:buChar char="•"/>
        <a:defRPr sz="3200" b="1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–"/>
        <a:defRPr sz="2800" b="1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71796"/>
        </a:buClr>
        <a:buFont typeface="Arial" charset="0"/>
        <a:buChar char="•"/>
        <a:defRPr sz="2400" b="1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–"/>
        <a:defRPr sz="2000" b="1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71796"/>
        </a:buClr>
        <a:buFont typeface="Arial" charset="0"/>
        <a:buChar char="•"/>
        <a:defRPr sz="2000" b="1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tiff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4" b="7749"/>
          <a:stretch/>
        </p:blipFill>
        <p:spPr bwMode="auto">
          <a:xfrm>
            <a:off x="10786" y="-19050"/>
            <a:ext cx="9154766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7756" y="-19050"/>
            <a:ext cx="9144000" cy="5181600"/>
            <a:chOff x="0" y="0"/>
            <a:chExt cx="9144000" cy="51434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30040" cy="2038350"/>
            </a:xfrm>
            <a:prstGeom prst="rect">
              <a:avLst/>
            </a:prstGeom>
            <a:gradFill>
              <a:gsLst>
                <a:gs pos="14000">
                  <a:schemeClr val="bg1"/>
                </a:gs>
                <a:gs pos="100000">
                  <a:srgbClr val="C2D1ED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flipV="1">
              <a:off x="0" y="3943349"/>
              <a:ext cx="9144000" cy="1200149"/>
            </a:xfrm>
            <a:prstGeom prst="rect">
              <a:avLst/>
            </a:prstGeom>
            <a:gradFill>
              <a:gsLst>
                <a:gs pos="50000">
                  <a:schemeClr val="bg1"/>
                </a:gs>
                <a:gs pos="100000">
                  <a:srgbClr val="C2D1ED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457200" y="308785"/>
            <a:ext cx="82296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3600" kern="1200">
                <a:solidFill>
                  <a:srgbClr val="17179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1796"/>
                </a:solidFill>
                <a:latin typeface="Century Gothic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1796"/>
                </a:solidFill>
                <a:latin typeface="Century Gothic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1796"/>
                </a:solidFill>
                <a:latin typeface="Century Gothic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1796"/>
                </a:solidFill>
                <a:latin typeface="Century Gothic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171796"/>
                </a:solidFill>
                <a:latin typeface="Century Gothic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171796"/>
                </a:solidFill>
                <a:latin typeface="Century Gothic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171796"/>
                </a:solidFill>
                <a:latin typeface="Century Gothic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171796"/>
                </a:solidFill>
                <a:latin typeface="Century Gothic" pitchFamily="34" charset="0"/>
              </a:defRPr>
            </a:lvl9pPr>
          </a:lstStyle>
          <a:p>
            <a:r>
              <a:rPr lang="en-CA" sz="3000" dirty="0" smtClean="0"/>
              <a:t>Irving Shipbuilding: </a:t>
            </a:r>
            <a:r>
              <a:rPr sz="3000" dirty="0" smtClean="0"/>
              <a:t>Ships to Start Sept. 2015</a:t>
            </a:r>
          </a:p>
          <a:p>
            <a:r>
              <a:rPr lang="en-CA" sz="2000" dirty="0" smtClean="0"/>
              <a:t>Canadian Science Policy Conference</a:t>
            </a:r>
          </a:p>
          <a:p>
            <a:r>
              <a:rPr lang="en-CA" sz="1800" dirty="0" smtClean="0"/>
              <a:t>October 16, 2014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0" y="4594394"/>
            <a:ext cx="7696200" cy="0"/>
          </a:xfrm>
          <a:prstGeom prst="line">
            <a:avLst/>
          </a:prstGeom>
          <a:ln w="444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686800" y="4594394"/>
            <a:ext cx="457200" cy="0"/>
          </a:xfrm>
          <a:prstGeom prst="line">
            <a:avLst/>
          </a:prstGeom>
          <a:ln w="444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4412626"/>
            <a:ext cx="73318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ooter Placeholder 6"/>
          <p:cNvSpPr txBox="1">
            <a:spLocks/>
          </p:cNvSpPr>
          <p:nvPr/>
        </p:nvSpPr>
        <p:spPr>
          <a:xfrm>
            <a:off x="2705100" y="4832350"/>
            <a:ext cx="3733800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CA" sz="700" b="1" dirty="0" smtClean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</a:rPr>
              <a:t>This presentation contains confidential financial, commercial, scientific and/or technical information and/or trade secrets of Irving Shipbuilding Inc. No Distribution is permitted</a:t>
            </a:r>
            <a:endParaRPr lang="en-US" sz="700" b="1" dirty="0">
              <a:solidFill>
                <a:prstClr val="white">
                  <a:lumMod val="50000"/>
                </a:prst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4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dirty="0"/>
              <a:t>Defense Procurement Strategy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3429000" y="438912"/>
            <a:ext cx="5486401" cy="457200"/>
          </a:xfrm>
        </p:spPr>
        <p:txBody>
          <a:bodyPr/>
          <a:lstStyle/>
          <a:p>
            <a:r>
              <a:rPr lang="en-US" altLang="en-US" sz="1800" dirty="0" smtClean="0"/>
              <a:t>IRB to ITB; Value Prop + New Value Prop</a:t>
            </a:r>
            <a:endParaRPr lang="en-US" altLang="en-US" sz="1800" dirty="0"/>
          </a:p>
          <a:p>
            <a:endParaRPr lang="en-US" altLang="en-US" sz="1800" dirty="0" smtClean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5" b="5645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2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5" b="5645"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sz="quarter" idx="2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2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5" b="5645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1905000" y="971550"/>
            <a:ext cx="6629400" cy="29718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000" dirty="0" smtClean="0"/>
              <a:t>Forward thinking; challenging without all information</a:t>
            </a:r>
          </a:p>
          <a:p>
            <a:pPr>
              <a:spcBef>
                <a:spcPts val="1000"/>
              </a:spcBef>
            </a:pPr>
            <a:r>
              <a:rPr lang="en-US" sz="2000" dirty="0" smtClean="0"/>
              <a:t>Big commitment; extra work but hard to argue value to Canada</a:t>
            </a:r>
          </a:p>
          <a:p>
            <a:pPr>
              <a:spcBef>
                <a:spcPts val="1000"/>
              </a:spcBef>
            </a:pPr>
            <a:r>
              <a:rPr lang="en-US" sz="2000" dirty="0" smtClean="0"/>
              <a:t>Value to Canada still eminent – develop ecosystem here &amp; continue to build Canada’s capacity</a:t>
            </a:r>
          </a:p>
          <a:p>
            <a:pPr>
              <a:spcBef>
                <a:spcPts val="1000"/>
              </a:spcBef>
            </a:pPr>
            <a:r>
              <a:rPr lang="en-US" sz="2000" dirty="0" smtClean="0"/>
              <a:t>Economic Benefits</a:t>
            </a:r>
          </a:p>
          <a:p>
            <a:pPr lvl="1">
              <a:spcBef>
                <a:spcPts val="1000"/>
              </a:spcBef>
            </a:pPr>
            <a:r>
              <a:rPr lang="en-US" sz="1600" dirty="0" smtClean="0"/>
              <a:t>Direct: Supporting Canadian Companies</a:t>
            </a:r>
          </a:p>
          <a:p>
            <a:pPr lvl="1">
              <a:spcBef>
                <a:spcPts val="1000"/>
              </a:spcBef>
            </a:pPr>
            <a:r>
              <a:rPr lang="en-US" sz="1600" dirty="0" smtClean="0"/>
              <a:t>Indirect: Aspen Kemp Associates &amp;  NSCC</a:t>
            </a: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white">
                    <a:lumMod val="50000"/>
                  </a:prstClr>
                </a:solidFill>
              </a:rPr>
              <a:t>This document contains confidential financial, commercial, scientific and/or technical information and/or trade secrets of Irving Shipbuilding Inc. No Distribution is permitted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774EF24-4283-4956-A7C7-D158C573E2F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9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dirty="0" smtClean="0"/>
              <a:t>Procurement Strategy</a:t>
            </a:r>
            <a:endParaRPr lang="en-CA" sz="2000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3429000" y="438912"/>
            <a:ext cx="5486401" cy="457200"/>
          </a:xfrm>
        </p:spPr>
        <p:txBody>
          <a:bodyPr/>
          <a:lstStyle/>
          <a:p>
            <a:r>
              <a:rPr lang="en-US" altLang="en-US" sz="1800" dirty="0" smtClean="0"/>
              <a:t>Building Capacity in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774EF24-4283-4956-A7C7-D158C573E2F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228600" y="819150"/>
            <a:ext cx="3276600" cy="39624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171796"/>
                </a:solidFill>
                <a:latin typeface="Century Gothic" panose="020B0502020202020204" pitchFamily="34" charset="0"/>
                <a:ea typeface="+mj-ea"/>
                <a:cs typeface="+mj-cs"/>
              </a:rPr>
              <a:t>ISI continues to be supportive of and involved in</a:t>
            </a:r>
            <a:r>
              <a:rPr lang="en-US" sz="1600" dirty="0" smtClean="0">
                <a:solidFill>
                  <a:srgbClr val="171796"/>
                </a:solidFill>
                <a:latin typeface="Century Gothic" panose="020B0502020202020204" pitchFamily="34" charset="0"/>
                <a:ea typeface="+mj-ea"/>
                <a:cs typeface="+mj-cs"/>
              </a:rPr>
              <a:t>:</a:t>
            </a:r>
            <a:r>
              <a:rPr lang="en-US" sz="1600" b="0" dirty="0" smtClean="0">
                <a:solidFill>
                  <a:srgbClr val="171796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en-US" sz="1600" b="0" dirty="0" smtClean="0">
                <a:solidFill>
                  <a:srgbClr val="171796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en-US" sz="1600" b="0" dirty="0">
              <a:solidFill>
                <a:srgbClr val="171796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rgbClr val="171796"/>
                </a:solidFill>
                <a:latin typeface="Century Gothic" panose="020B0502020202020204" pitchFamily="34" charset="0"/>
                <a:ea typeface="+mj-ea"/>
                <a:cs typeface="+mj-cs"/>
              </a:rPr>
              <a:t>Supplier </a:t>
            </a:r>
            <a:r>
              <a:rPr lang="en-US" sz="1400" b="0" dirty="0">
                <a:solidFill>
                  <a:srgbClr val="171796"/>
                </a:solidFill>
                <a:latin typeface="Century Gothic" panose="020B0502020202020204" pitchFamily="34" charset="0"/>
                <a:ea typeface="+mj-ea"/>
                <a:cs typeface="+mj-cs"/>
              </a:rPr>
              <a:t>Development </a:t>
            </a:r>
            <a:r>
              <a:rPr lang="en-US" sz="1400" b="0" dirty="0" smtClean="0">
                <a:solidFill>
                  <a:srgbClr val="171796"/>
                </a:solidFill>
                <a:latin typeface="Century Gothic" panose="020B0502020202020204" pitchFamily="34" charset="0"/>
                <a:ea typeface="+mj-ea"/>
                <a:cs typeface="+mj-cs"/>
              </a:rPr>
              <a:t>Sessions</a:t>
            </a:r>
            <a:br>
              <a:rPr lang="en-US" sz="1400" b="0" dirty="0" smtClean="0">
                <a:solidFill>
                  <a:srgbClr val="171796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en-US" sz="1400" b="0" dirty="0">
              <a:solidFill>
                <a:srgbClr val="171796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171796"/>
                </a:solidFill>
                <a:latin typeface="Century Gothic" panose="020B0502020202020204" pitchFamily="34" charset="0"/>
                <a:ea typeface="+mj-ea"/>
                <a:cs typeface="+mj-cs"/>
              </a:rPr>
              <a:t>Industry </a:t>
            </a:r>
            <a:r>
              <a:rPr lang="en-US" sz="1400" b="0" dirty="0" smtClean="0">
                <a:solidFill>
                  <a:srgbClr val="171796"/>
                </a:solidFill>
                <a:latin typeface="Century Gothic" panose="020B0502020202020204" pitchFamily="34" charset="0"/>
                <a:ea typeface="+mj-ea"/>
                <a:cs typeface="+mj-cs"/>
              </a:rPr>
              <a:t>Sessions</a:t>
            </a:r>
            <a:br>
              <a:rPr lang="en-US" sz="1400" b="0" dirty="0" smtClean="0">
                <a:solidFill>
                  <a:srgbClr val="171796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en-US" sz="1400" b="0" dirty="0">
              <a:solidFill>
                <a:srgbClr val="171796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rgbClr val="171796"/>
                </a:solidFill>
                <a:latin typeface="Century Gothic" panose="020B0502020202020204" pitchFamily="34" charset="0"/>
                <a:ea typeface="+mj-ea"/>
                <a:cs typeface="+mj-cs"/>
              </a:rPr>
              <a:t>DEFSEC</a:t>
            </a:r>
            <a:br>
              <a:rPr lang="en-US" sz="1400" b="0" dirty="0" smtClean="0">
                <a:solidFill>
                  <a:srgbClr val="171796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en-US" sz="1400" b="0" dirty="0">
              <a:solidFill>
                <a:srgbClr val="171796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rgbClr val="171796"/>
                </a:solidFill>
                <a:latin typeface="Century Gothic" panose="020B0502020202020204" pitchFamily="34" charset="0"/>
                <a:ea typeface="+mj-ea"/>
                <a:cs typeface="+mj-cs"/>
              </a:rPr>
              <a:t>CANSEC</a:t>
            </a:r>
            <a:br>
              <a:rPr lang="en-US" sz="1400" b="0" dirty="0" smtClean="0">
                <a:solidFill>
                  <a:srgbClr val="171796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en-US" sz="1400" b="0" dirty="0" smtClean="0">
              <a:solidFill>
                <a:srgbClr val="171796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rgbClr val="171796"/>
                </a:solidFill>
                <a:latin typeface="Century Gothic" panose="020B0502020202020204" pitchFamily="34" charset="0"/>
                <a:ea typeface="+mj-ea"/>
                <a:cs typeface="+mj-cs"/>
              </a:rPr>
              <a:t>Conferences</a:t>
            </a:r>
            <a:br>
              <a:rPr lang="en-US" sz="1400" b="0" dirty="0" smtClean="0">
                <a:solidFill>
                  <a:srgbClr val="171796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en-US" sz="1400" b="0" dirty="0" smtClean="0">
              <a:solidFill>
                <a:srgbClr val="171796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rgbClr val="171796"/>
                </a:solidFill>
                <a:latin typeface="Century Gothic" panose="020B0502020202020204" pitchFamily="34" charset="0"/>
                <a:ea typeface="+mj-ea"/>
                <a:cs typeface="+mj-cs"/>
              </a:rPr>
              <a:t>Meetings</a:t>
            </a:r>
            <a:br>
              <a:rPr lang="en-US" sz="1400" b="0" dirty="0" smtClean="0">
                <a:solidFill>
                  <a:srgbClr val="171796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en-US" sz="1400" b="0" dirty="0" smtClean="0">
              <a:solidFill>
                <a:srgbClr val="171796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rgbClr val="171796"/>
                </a:solidFill>
                <a:latin typeface="Century Gothic" panose="020B0502020202020204" pitchFamily="34" charset="0"/>
                <a:ea typeface="+mj-ea"/>
                <a:cs typeface="+mj-cs"/>
              </a:rPr>
              <a:t>Tours</a:t>
            </a:r>
          </a:p>
          <a:p>
            <a:pPr marL="0" indent="0">
              <a:buNone/>
            </a:pPr>
            <a:endParaRPr lang="en-US" sz="1600" b="0" dirty="0">
              <a:solidFill>
                <a:srgbClr val="171796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3810000" y="742950"/>
            <a:ext cx="4800600" cy="4114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1796"/>
              </a:buClr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1796"/>
              </a:buClr>
              <a:buFont typeface="Arial" charset="0"/>
              <a:buChar char="•"/>
              <a:defRPr sz="2000" b="1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–"/>
              <a:defRPr sz="1800" b="1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1796"/>
              </a:buClr>
              <a:buFont typeface="Arial" charset="0"/>
              <a:buChar char="•"/>
              <a:defRPr sz="1800" b="1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dirty="0" smtClean="0">
                <a:solidFill>
                  <a:srgbClr val="171796"/>
                </a:solidFill>
                <a:latin typeface="Century Gothic" panose="020B0502020202020204" pitchFamily="34" charset="0"/>
                <a:ea typeface="+mj-ea"/>
                <a:cs typeface="+mj-cs"/>
              </a:rPr>
              <a:t>Evaluation Criteria</a:t>
            </a:r>
            <a:r>
              <a:rPr lang="en-US" sz="1600" b="0" dirty="0" smtClean="0">
                <a:solidFill>
                  <a:srgbClr val="171796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en-US" sz="1600" b="0" dirty="0" smtClean="0">
                <a:solidFill>
                  <a:srgbClr val="171796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en-US" sz="1600" b="0" dirty="0" smtClean="0">
              <a:solidFill>
                <a:srgbClr val="171796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aphicFrame>
        <p:nvGraphicFramePr>
          <p:cNvPr id="1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100594"/>
              </p:ext>
            </p:extLst>
          </p:nvPr>
        </p:nvGraphicFramePr>
        <p:xfrm>
          <a:off x="4343400" y="1047750"/>
          <a:ext cx="4191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Footer Placeholder 6"/>
          <p:cNvSpPr txBox="1">
            <a:spLocks noGrp="1"/>
          </p:cNvSpPr>
          <p:nvPr>
            <p:ph type="ftr" sz="quarter" idx="4294967295"/>
          </p:nvPr>
        </p:nvSpPr>
        <p:spPr>
          <a:xfrm>
            <a:off x="2705100" y="4832350"/>
            <a:ext cx="3733800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CA" sz="700" b="1" dirty="0" smtClean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</a:rPr>
              <a:t>This presentation contains confidential financial, commercial, scientific and/or technical information and/or trade secrets of Irving Shipbuilding Inc. No Distribution is permitted</a:t>
            </a:r>
            <a:endParaRPr lang="en-US" sz="700" b="1" dirty="0">
              <a:solidFill>
                <a:prstClr val="white">
                  <a:lumMod val="50000"/>
                </a:prst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4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43163" y="25653"/>
            <a:ext cx="4862815" cy="346313"/>
          </a:xfrm>
          <a:prstGeom prst="rect">
            <a:avLst/>
          </a:prstGeom>
        </p:spPr>
        <p:txBody>
          <a:bodyPr wrap="square" lIns="68644" tIns="34322" rIns="68644" bIns="34322">
            <a:spAutoFit/>
          </a:bodyPr>
          <a:lstStyle/>
          <a:p>
            <a:pPr algn="r"/>
            <a:r>
              <a:rPr lang="en-CA" dirty="0" smtClean="0">
                <a:solidFill>
                  <a:srgbClr val="17179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Sourcing Canadian Content</a:t>
            </a:r>
            <a:endParaRPr lang="en-US" sz="2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E68-2B57-4DB9-932A-E62473E21DA2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773733282"/>
              </p:ext>
            </p:extLst>
          </p:nvPr>
        </p:nvGraphicFramePr>
        <p:xfrm>
          <a:off x="1128480" y="371966"/>
          <a:ext cx="6872519" cy="434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ectangle 18"/>
          <p:cNvSpPr/>
          <p:nvPr/>
        </p:nvSpPr>
        <p:spPr>
          <a:xfrm>
            <a:off x="-15711" y="857251"/>
            <a:ext cx="2288384" cy="1897507"/>
          </a:xfrm>
          <a:prstGeom prst="rect">
            <a:avLst/>
          </a:prstGeom>
          <a:noFill/>
          <a:ln>
            <a:noFill/>
          </a:ln>
        </p:spPr>
        <p:txBody>
          <a:bodyPr wrap="square" lIns="68644" tIns="34322" rIns="68644" bIns="34322">
            <a:spAutoFit/>
          </a:bodyPr>
          <a:lstStyle/>
          <a:p>
            <a:pPr marL="214513" indent="-214513" defTabSz="68644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1796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ndara" panose="020E0502030303020204" pitchFamily="34" charset="0"/>
              </a:rPr>
              <a:t>Continue </a:t>
            </a:r>
            <a:r>
              <a:rPr lang="en-US" sz="1200" dirty="0">
                <a:solidFill>
                  <a:prstClr val="black"/>
                </a:solidFill>
                <a:latin typeface="Candara" panose="020E0502030303020204" pitchFamily="34" charset="0"/>
              </a:rPr>
              <a:t>to source Indirect IRB opportunities from </a:t>
            </a:r>
            <a:r>
              <a:rPr lang="en-US" sz="1200" dirty="0" smtClean="0">
                <a:solidFill>
                  <a:prstClr val="black"/>
                </a:solidFill>
                <a:latin typeface="Candara" panose="020E0502030303020204" pitchFamily="34" charset="0"/>
              </a:rPr>
              <a:t>JDI</a:t>
            </a:r>
          </a:p>
          <a:p>
            <a:pPr marL="214513" indent="-214513" defTabSz="68644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1796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ndara" panose="020E0502030303020204" pitchFamily="34" charset="0"/>
              </a:rPr>
              <a:t>Ex. IWK Health Centre Research (ISI &amp; KBS)</a:t>
            </a:r>
          </a:p>
          <a:p>
            <a:pPr marL="214513" indent="-214513" defTabSz="68644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1796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ndara" panose="020E0502030303020204" pitchFamily="34" charset="0"/>
              </a:rPr>
              <a:t>Ex. DAL Research Chair in Occupational Medicine (JDI)</a:t>
            </a:r>
            <a:endParaRPr lang="en-US" sz="12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defTabSz="68644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1796"/>
              </a:buClr>
            </a:pPr>
            <a:endParaRPr lang="en-US" sz="12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defTabSz="68644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1796"/>
              </a:buClr>
            </a:pPr>
            <a:endParaRPr lang="en-US" sz="12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algn="r" defTabSz="68644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1796"/>
              </a:buClr>
            </a:pPr>
            <a:endParaRPr lang="en-US" sz="1100" b="1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909" y="3816707"/>
            <a:ext cx="2288384" cy="1269643"/>
          </a:xfrm>
          <a:prstGeom prst="rect">
            <a:avLst/>
          </a:prstGeom>
          <a:noFill/>
          <a:ln>
            <a:noFill/>
          </a:ln>
        </p:spPr>
        <p:txBody>
          <a:bodyPr wrap="square" lIns="68644" tIns="34322" rIns="68644" bIns="34322">
            <a:spAutoFit/>
          </a:bodyPr>
          <a:lstStyle/>
          <a:p>
            <a:pPr marL="214513" indent="-214513" defTabSz="68644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1796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ndara" panose="020E0502030303020204" pitchFamily="34" charset="0"/>
              </a:rPr>
              <a:t>Maximize Canadian Content obtained </a:t>
            </a:r>
          </a:p>
          <a:p>
            <a:pPr marL="214513" indent="-214513" defTabSz="68644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1796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ndara" panose="020E0502030303020204" pitchFamily="34" charset="0"/>
              </a:rPr>
              <a:t>Request IRB plan as part of procurement process</a:t>
            </a:r>
          </a:p>
          <a:p>
            <a:pPr defTabSz="68644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1796"/>
              </a:buClr>
            </a:pPr>
            <a:endParaRPr lang="en-US" sz="12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algn="r" defTabSz="68644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1796"/>
              </a:buClr>
            </a:pPr>
            <a:endParaRPr lang="en-US" sz="1100" b="1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31616" y="133350"/>
            <a:ext cx="2288384" cy="1491242"/>
          </a:xfrm>
          <a:prstGeom prst="rect">
            <a:avLst/>
          </a:prstGeom>
          <a:noFill/>
          <a:ln>
            <a:noFill/>
          </a:ln>
        </p:spPr>
        <p:txBody>
          <a:bodyPr wrap="square" lIns="68644" tIns="34322" rIns="68644" bIns="34322">
            <a:spAutoFit/>
          </a:bodyPr>
          <a:lstStyle/>
          <a:p>
            <a:pPr defTabSz="68644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1796"/>
              </a:buClr>
            </a:pPr>
            <a:endParaRPr lang="en-US" sz="12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214513" indent="-214513" defTabSz="68644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1796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ndara" panose="020E0502030303020204" pitchFamily="34" charset="0"/>
              </a:rPr>
              <a:t>Flow down 100% Canadian Content Obligation</a:t>
            </a:r>
          </a:p>
          <a:p>
            <a:pPr marL="214513" indent="-214513" defTabSz="68644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1796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ndara" panose="020E0502030303020204" pitchFamily="34" charset="0"/>
              </a:rPr>
              <a:t>Capitalize on Tier 1’s ability to over-achieve on obligation</a:t>
            </a:r>
          </a:p>
          <a:p>
            <a:pPr defTabSz="68644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1796"/>
              </a:buClr>
            </a:pPr>
            <a:endParaRPr lang="en-US" sz="12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algn="r" defTabSz="68644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1796"/>
              </a:buClr>
            </a:pPr>
            <a:endParaRPr lang="en-US" sz="1100" b="1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45964" y="2274370"/>
            <a:ext cx="2288384" cy="1048044"/>
          </a:xfrm>
          <a:prstGeom prst="rect">
            <a:avLst/>
          </a:prstGeom>
          <a:noFill/>
          <a:ln>
            <a:noFill/>
          </a:ln>
        </p:spPr>
        <p:txBody>
          <a:bodyPr wrap="square" lIns="68644" tIns="34322" rIns="68644" bIns="34322">
            <a:spAutoFit/>
          </a:bodyPr>
          <a:lstStyle/>
          <a:p>
            <a:pPr defTabSz="68644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1796"/>
              </a:buClr>
            </a:pPr>
            <a:endParaRPr lang="en-US" sz="12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214513" indent="-214513" defTabSz="68644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1796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ndara" panose="020E0502030303020204" pitchFamily="34" charset="0"/>
              </a:rPr>
              <a:t>Continue to make vendors Eligible Parties &amp; solicit IRBs where we can</a:t>
            </a:r>
          </a:p>
          <a:p>
            <a:pPr algn="r" defTabSz="68644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1796"/>
              </a:buClr>
            </a:pPr>
            <a:endParaRPr lang="en-US" sz="1100" b="1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00492" y="3776923"/>
            <a:ext cx="2288384" cy="1048044"/>
          </a:xfrm>
          <a:prstGeom prst="rect">
            <a:avLst/>
          </a:prstGeom>
          <a:noFill/>
          <a:ln>
            <a:noFill/>
          </a:ln>
        </p:spPr>
        <p:txBody>
          <a:bodyPr wrap="square" lIns="68644" tIns="34322" rIns="68644" bIns="34322">
            <a:spAutoFit/>
          </a:bodyPr>
          <a:lstStyle/>
          <a:p>
            <a:pPr marL="214513" indent="-214513" defTabSz="68644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1796"/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214513" indent="-214513" defTabSz="68644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1796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ndara" panose="020E0502030303020204" pitchFamily="34" charset="0"/>
              </a:rPr>
              <a:t>Engage offshore companies with supply to ISI to establish Canadian presence</a:t>
            </a:r>
          </a:p>
          <a:p>
            <a:pPr algn="r" defTabSz="68644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1796"/>
              </a:buClr>
            </a:pPr>
            <a:endParaRPr lang="en-US" sz="1100" b="1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Footer Placeholder 6"/>
          <p:cNvSpPr txBox="1">
            <a:spLocks/>
          </p:cNvSpPr>
          <p:nvPr/>
        </p:nvSpPr>
        <p:spPr>
          <a:xfrm>
            <a:off x="2705100" y="4832350"/>
            <a:ext cx="3733800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CA" sz="700" b="1" dirty="0" smtClean="0">
                <a:solidFill>
                  <a:prstClr val="white">
                    <a:lumMod val="50000"/>
                  </a:prstClr>
                </a:solidFill>
                <a:latin typeface="Candara" panose="020E0502030303020204" pitchFamily="34" charset="0"/>
              </a:rPr>
              <a:t>This presentation contains confidential financial, commercial, scientific and/or technical information and/or trade secrets of Irving Shipbuilding Inc. No Distribution is permitted</a:t>
            </a:r>
            <a:endParaRPr lang="en-US" sz="700" b="1" dirty="0">
              <a:solidFill>
                <a:prstClr val="white">
                  <a:lumMod val="50000"/>
                </a:prst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88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344</Words>
  <Application>Microsoft Macintosh PowerPoint</Application>
  <PresentationFormat>On-screen Show (16:9)</PresentationFormat>
  <Paragraphs>59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Office Theme</vt:lpstr>
      <vt:lpstr>5_Office Theme</vt:lpstr>
      <vt:lpstr>4_Office Theme</vt:lpstr>
      <vt:lpstr>6_Office Theme</vt:lpstr>
      <vt:lpstr>PowerPoint Presentation</vt:lpstr>
      <vt:lpstr>Defense Procurement Strategy</vt:lpstr>
      <vt:lpstr>Procurement Strategy</vt:lpstr>
      <vt:lpstr>PowerPoint Presentation</vt:lpstr>
    </vt:vector>
  </TitlesOfParts>
  <Company>J.D. Irving,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Molloy, Mary-Ellen (HSL)</dc:creator>
  <cp:lastModifiedBy>D C</cp:lastModifiedBy>
  <cp:revision>19</cp:revision>
  <dcterms:created xsi:type="dcterms:W3CDTF">2014-10-14T12:51:11Z</dcterms:created>
  <dcterms:modified xsi:type="dcterms:W3CDTF">2014-11-26T05:37:24Z</dcterms:modified>
</cp:coreProperties>
</file>