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theme/theme6.xml" ContentType="application/vnd.openxmlformats-officedocument.theme+xml"/>
  <Override PartName="/ppt/slideLayouts/slideLayout22.xml" ContentType="application/vnd.openxmlformats-officedocument.presentationml.slideLayout+xml"/>
  <Override PartName="/ppt/theme/theme7.xml" ContentType="application/vnd.openxmlformats-officedocument.theme+xml"/>
  <Override PartName="/ppt/slideLayouts/slideLayout23.xml" ContentType="application/vnd.openxmlformats-officedocument.presentationml.slideLayout+xml"/>
  <Override PartName="/ppt/theme/theme8.xml" ContentType="application/vnd.openxmlformats-officedocument.theme+xml"/>
  <Override PartName="/ppt/slideLayouts/slideLayout24.xml" ContentType="application/vnd.openxmlformats-officedocument.presentationml.slideLayout+xml"/>
  <Override PartName="/ppt/theme/theme9.xml" ContentType="application/vnd.openxmlformats-officedocument.theme+xml"/>
  <Override PartName="/ppt/slideLayouts/slideLayout25.xml" ContentType="application/vnd.openxmlformats-officedocument.presentationml.slideLayout+xml"/>
  <Override PartName="/ppt/theme/theme10.xml" ContentType="application/vnd.openxmlformats-officedocument.theme+xml"/>
  <Override PartName="/ppt/slideLayouts/slideLayout2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autoCompressPictures="0">
  <p:sldMasterIdLst>
    <p:sldMasterId id="2147483665" r:id="rId1"/>
    <p:sldMasterId id="2147483666" r:id="rId2"/>
    <p:sldMasterId id="2147483667" r:id="rId3"/>
    <p:sldMasterId id="2147483673" r:id="rId4"/>
    <p:sldMasterId id="2147483675" r:id="rId5"/>
    <p:sldMasterId id="2147483677" r:id="rId6"/>
    <p:sldMasterId id="2147483679" r:id="rId7"/>
    <p:sldMasterId id="2147483681" r:id="rId8"/>
    <p:sldMasterId id="2147483683" r:id="rId9"/>
    <p:sldMasterId id="2147483689" r:id="rId10"/>
    <p:sldMasterId id="2147483691" r:id="rId11"/>
  </p:sldMasterIdLst>
  <p:notesMasterIdLst>
    <p:notesMasterId r:id="rId54"/>
  </p:notesMasterIdLst>
  <p:sldIdLst>
    <p:sldId id="288" r:id="rId12"/>
    <p:sldId id="291" r:id="rId13"/>
    <p:sldId id="292" r:id="rId14"/>
    <p:sldId id="293" r:id="rId15"/>
    <p:sldId id="294" r:id="rId16"/>
    <p:sldId id="295" r:id="rId17"/>
    <p:sldId id="296" r:id="rId18"/>
    <p:sldId id="297" r:id="rId19"/>
    <p:sldId id="300" r:id="rId20"/>
    <p:sldId id="301" r:id="rId21"/>
    <p:sldId id="256" r:id="rId22"/>
    <p:sldId id="257" r:id="rId23"/>
    <p:sldId id="258" r:id="rId24"/>
    <p:sldId id="259" r:id="rId25"/>
    <p:sldId id="260" r:id="rId26"/>
    <p:sldId id="261" r:id="rId27"/>
    <p:sldId id="262" r:id="rId28"/>
    <p:sldId id="263" r:id="rId29"/>
    <p:sldId id="264" r:id="rId30"/>
    <p:sldId id="265" r:id="rId31"/>
    <p:sldId id="266" r:id="rId32"/>
    <p:sldId id="267" r:id="rId33"/>
    <p:sldId id="268" r:id="rId34"/>
    <p:sldId id="269" r:id="rId35"/>
    <p:sldId id="270" r:id="rId36"/>
    <p:sldId id="271" r:id="rId37"/>
    <p:sldId id="272" r:id="rId38"/>
    <p:sldId id="273" r:id="rId39"/>
    <p:sldId id="274" r:id="rId40"/>
    <p:sldId id="275" r:id="rId41"/>
    <p:sldId id="276" r:id="rId42"/>
    <p:sldId id="277" r:id="rId43"/>
    <p:sldId id="278" r:id="rId44"/>
    <p:sldId id="279" r:id="rId45"/>
    <p:sldId id="280" r:id="rId46"/>
    <p:sldId id="281" r:id="rId47"/>
    <p:sldId id="282" r:id="rId48"/>
    <p:sldId id="283" r:id="rId49"/>
    <p:sldId id="284" r:id="rId50"/>
    <p:sldId id="285" r:id="rId51"/>
    <p:sldId id="286" r:id="rId52"/>
    <p:sldId id="287" r:id="rId53"/>
  </p:sldIdLst>
  <p:sldSz cx="9144000" cy="745331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44" y="-80"/>
      </p:cViewPr>
      <p:guideLst>
        <p:guide orient="horz" pos="234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50" Type="http://schemas.openxmlformats.org/officeDocument/2006/relationships/slide" Target="slides/slide39.xml"/><Relationship Id="rId51" Type="http://schemas.openxmlformats.org/officeDocument/2006/relationships/slide" Target="slides/slide40.xml"/><Relationship Id="rId52" Type="http://schemas.openxmlformats.org/officeDocument/2006/relationships/slide" Target="slides/slide41.xml"/><Relationship Id="rId53" Type="http://schemas.openxmlformats.org/officeDocument/2006/relationships/slide" Target="slides/slide4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slide" Target="slides/slide34.xml"/><Relationship Id="rId46" Type="http://schemas.openxmlformats.org/officeDocument/2006/relationships/slide" Target="slides/slide35.xml"/><Relationship Id="rId47" Type="http://schemas.openxmlformats.org/officeDocument/2006/relationships/slide" Target="slides/slide36.xml"/><Relationship Id="rId48" Type="http://schemas.openxmlformats.org/officeDocument/2006/relationships/slide" Target="slides/slide37.xml"/><Relationship Id="rId49" Type="http://schemas.openxmlformats.org/officeDocument/2006/relationships/slide" Target="slides/slide3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extLst>
      <p:ext uri="{BB962C8B-B14F-4D97-AF65-F5344CB8AC3E}">
        <p14:creationId xmlns:p14="http://schemas.microsoft.com/office/powerpoint/2010/main" val="202041522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07" name="Shape 107"/>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64" name="Shape 164"/>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70" name="Shape 170"/>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a:t>Do we want to add “linked data” to this slide?</a:t>
            </a:r>
          </a:p>
          <a:p>
            <a:pPr>
              <a:spcBef>
                <a:spcPts val="0"/>
              </a:spcBef>
              <a:buNone/>
            </a:pPr>
            <a:r>
              <a:rPr lang="en-US"/>
              <a:t>I think that “interoperating” covers linked data.  Linked data is one way of interoperating. (ch)</a:t>
            </a:r>
          </a:p>
        </p:txBody>
      </p:sp>
      <p:sp>
        <p:nvSpPr>
          <p:cNvPr id="176" name="Shape 176"/>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US"/>
              <a:t>Do we want a link to IDRC?</a:t>
            </a:r>
          </a:p>
          <a:p>
            <a:pPr>
              <a:spcBef>
                <a:spcPts val="0"/>
              </a:spcBef>
              <a:buNone/>
            </a:pPr>
            <a:r>
              <a:rPr lang="en-US"/>
              <a:t>Yes and preferably to a page about their DMP.  I confirmed that the other links on the page are to DMP references. I couldn’t find a statement by IDRC on DMPs, however. (ch)</a:t>
            </a:r>
          </a:p>
        </p:txBody>
      </p:sp>
      <p:sp>
        <p:nvSpPr>
          <p:cNvPr id="182" name="Shape 182"/>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Shape 187"/>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8" name="Shape 1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4" name="Shape 1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2" name="Shape 2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09" name="Shape 20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Wendy</a:t>
            </a:r>
          </a:p>
        </p:txBody>
      </p:sp>
      <p:sp>
        <p:nvSpPr>
          <p:cNvPr id="210" name="Shape 21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Calibri"/>
                <a:ea typeface="Calibri"/>
                <a:cs typeface="Calibri"/>
                <a:sym typeface="Calibri"/>
              </a:rPr>
              <a:t>One of the questions that concerns researchers is that they will be responsible for long-term preservation (curation).  It’s a good thing to let them know that that is the repository’s role.</a:t>
            </a:r>
          </a:p>
        </p:txBody>
      </p:sp>
      <p:sp>
        <p:nvSpPr>
          <p:cNvPr id="223" name="Shape 22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13" name="Shape 113"/>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9" name="Shape 22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51" name="Shape 251"/>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57" name="Shape 257"/>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63" name="Shape 263"/>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Shape 2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69" name="Shape 269"/>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5" name="Shape 2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81" name="Shape 281"/>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Shape 28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87" name="Shape 287"/>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93" name="Shape 293"/>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19" name="Shape 119"/>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299" name="Shape 299"/>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05" name="Shape 305"/>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311" name="Shape 311"/>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25" name="Shape 125"/>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32" name="Shape 1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Wendy Do we want to mention the metho</a:t>
            </a:r>
            <a:r>
              <a:rPr lang="en-US" sz="1200">
                <a:solidFill>
                  <a:schemeClr val="dk1"/>
                </a:solidFill>
                <a:latin typeface="Calibri"/>
                <a:ea typeface="Calibri"/>
                <a:cs typeface="Calibri"/>
                <a:sym typeface="Calibri"/>
              </a:rPr>
              <a:t>dological as well as the administrative information?  And in the “depends on” add the word modified to the first bullet?  I realize produced may cover it but folks don’t tend to keep the metadata on the algorithms on constructed variables .</a:t>
            </a:r>
          </a:p>
        </p:txBody>
      </p:sp>
      <p:sp>
        <p:nvSpPr>
          <p:cNvPr id="133" name="Shape 1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40" name="Shape 14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baseline="0">
                <a:solidFill>
                  <a:schemeClr val="dk1"/>
                </a:solidFill>
                <a:latin typeface="Calibri"/>
                <a:ea typeface="Calibri"/>
                <a:cs typeface="Calibri"/>
                <a:sym typeface="Calibri"/>
              </a:rPr>
              <a:t>Jane</a:t>
            </a:r>
          </a:p>
        </p:txBody>
      </p:sp>
      <p:sp>
        <p:nvSpPr>
          <p:cNvPr id="141" name="Shape 14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47" name="Shape 147"/>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2" name="Shape 15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
        <p:nvSpPr>
          <p:cNvPr id="158" name="Shape 158"/>
          <p:cNvSpPr>
            <a:spLocks noGrp="1" noRot="1" noChangeAspect="1"/>
          </p:cNvSpPr>
          <p:nvPr>
            <p:ph type="sldImg" idx="2"/>
          </p:nvPr>
        </p:nvSpPr>
        <p:spPr>
          <a:xfrm>
            <a:off x="1325563" y="685800"/>
            <a:ext cx="42068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315358"/>
            <a:ext cx="7772400" cy="1597630"/>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1371613" y="4223544"/>
            <a:ext cx="6400799" cy="1904736"/>
          </a:xfrm>
          <a:prstGeom prst="rect">
            <a:avLst/>
          </a:prstGeom>
          <a:noFill/>
          <a:ln>
            <a:noFill/>
          </a:ln>
        </p:spPr>
        <p:txBody>
          <a:bodyPr lIns="91425" tIns="91425" rIns="91425" bIns="91425" anchor="t" anchorCtr="0"/>
          <a:lstStyle>
            <a:lvl1pPr marL="0" marR="0" indent="0" algn="ctr" rtl="0">
              <a:spcBef>
                <a:spcPts val="640"/>
              </a:spcBef>
              <a:buClr>
                <a:srgbClr val="888888"/>
              </a:buClr>
              <a:buFont typeface="Arial"/>
              <a:buNone/>
              <a:defRPr/>
            </a:lvl1pPr>
            <a:lvl2pPr marL="457200" marR="0" indent="0" algn="ctr" rtl="0">
              <a:spcBef>
                <a:spcPts val="560"/>
              </a:spcBef>
              <a:buClr>
                <a:srgbClr val="888888"/>
              </a:buClr>
              <a:buFont typeface="Arial"/>
              <a:buNone/>
              <a:defRPr/>
            </a:lvl2pPr>
            <a:lvl3pPr marL="914400" marR="0" indent="0" algn="ctr" rtl="0">
              <a:spcBef>
                <a:spcPts val="480"/>
              </a:spcBef>
              <a:buClr>
                <a:srgbClr val="888888"/>
              </a:buClr>
              <a:buFont typeface="Arial"/>
              <a:buNone/>
              <a:defRPr/>
            </a:lvl3pPr>
            <a:lvl4pPr marL="1371600" marR="0" indent="0" algn="ctr" rtl="0">
              <a:spcBef>
                <a:spcPts val="400"/>
              </a:spcBef>
              <a:buClr>
                <a:srgbClr val="888888"/>
              </a:buClr>
              <a:buFont typeface="Arial"/>
              <a:buNone/>
              <a:defRPr/>
            </a:lvl4pPr>
            <a:lvl5pPr marL="1828800" marR="0" indent="0" algn="ctr" rtl="0">
              <a:spcBef>
                <a:spcPts val="400"/>
              </a:spcBef>
              <a:buClr>
                <a:srgbClr val="888888"/>
              </a:buClr>
              <a:buFont typeface="Arial"/>
              <a:buNone/>
              <a:defRPr/>
            </a:lvl5pPr>
            <a:lvl6pPr marL="2286000" marR="0" indent="0" algn="ctr" rtl="0">
              <a:spcBef>
                <a:spcPts val="400"/>
              </a:spcBef>
              <a:buClr>
                <a:srgbClr val="888888"/>
              </a:buClr>
              <a:buFont typeface="Arial"/>
              <a:buNone/>
              <a:defRPr/>
            </a:lvl6pPr>
            <a:lvl7pPr marL="2743200" marR="0" indent="0" algn="ctr" rtl="0">
              <a:spcBef>
                <a:spcPts val="400"/>
              </a:spcBef>
              <a:buClr>
                <a:srgbClr val="888888"/>
              </a:buClr>
              <a:buFont typeface="Arial"/>
              <a:buNone/>
              <a:defRPr/>
            </a:lvl7pPr>
            <a:lvl8pPr marL="3200400" marR="0" indent="0" algn="ctr" rtl="0">
              <a:spcBef>
                <a:spcPts val="400"/>
              </a:spcBef>
              <a:buClr>
                <a:srgbClr val="888888"/>
              </a:buClr>
              <a:buFont typeface="Arial"/>
              <a:buNone/>
              <a:defRPr/>
            </a:lvl8pPr>
            <a:lvl9pPr marL="3657600" marR="0" indent="0" algn="ctr" rtl="0">
              <a:spcBef>
                <a:spcPts val="400"/>
              </a:spcBef>
              <a:buClr>
                <a:srgbClr val="888888"/>
              </a:buClr>
              <a:buFont typeface="Arial"/>
              <a:buNone/>
              <a:defRPr/>
            </a:lvl9pPr>
          </a:lstStyle>
          <a:p>
            <a:endParaRPr/>
          </a:p>
        </p:txBody>
      </p:sp>
      <p:sp>
        <p:nvSpPr>
          <p:cNvPr id="17" name="Shape 17"/>
          <p:cNvSpPr txBox="1">
            <a:spLocks noGrp="1"/>
          </p:cNvSpPr>
          <p:nvPr>
            <p:ph type="dt" idx="10"/>
          </p:nvPr>
        </p:nvSpPr>
        <p:spPr>
          <a:xfrm>
            <a:off x="457207" y="6908117"/>
            <a:ext cx="2133599" cy="39682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8" name="Shape 18"/>
          <p:cNvSpPr txBox="1">
            <a:spLocks noGrp="1"/>
          </p:cNvSpPr>
          <p:nvPr>
            <p:ph type="ftr" idx="11"/>
          </p:nvPr>
        </p:nvSpPr>
        <p:spPr>
          <a:xfrm>
            <a:off x="3124200" y="6908117"/>
            <a:ext cx="2895600" cy="39682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sldNum" idx="12"/>
          </p:nvPr>
        </p:nvSpPr>
        <p:spPr>
          <a:xfrm>
            <a:off x="6553217" y="6908117"/>
            <a:ext cx="2133599" cy="39682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298478"/>
            <a:ext cx="8229600" cy="124221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txBox="1">
            <a:spLocks noGrp="1"/>
          </p:cNvSpPr>
          <p:nvPr>
            <p:ph type="body" idx="1"/>
          </p:nvPr>
        </p:nvSpPr>
        <p:spPr>
          <a:xfrm rot="5400000">
            <a:off x="2112592" y="83728"/>
            <a:ext cx="4918842" cy="8229600"/>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74" name="Shape 74"/>
          <p:cNvSpPr txBox="1">
            <a:spLocks noGrp="1"/>
          </p:cNvSpPr>
          <p:nvPr>
            <p:ph type="dt" idx="10"/>
          </p:nvPr>
        </p:nvSpPr>
        <p:spPr>
          <a:xfrm>
            <a:off x="457207" y="6908117"/>
            <a:ext cx="2133599" cy="39682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5" name="Shape 75"/>
          <p:cNvSpPr txBox="1">
            <a:spLocks noGrp="1"/>
          </p:cNvSpPr>
          <p:nvPr>
            <p:ph type="ftr" idx="11"/>
          </p:nvPr>
        </p:nvSpPr>
        <p:spPr>
          <a:xfrm>
            <a:off x="3124200" y="6908117"/>
            <a:ext cx="2895600" cy="39682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sldNum" idx="12"/>
          </p:nvPr>
        </p:nvSpPr>
        <p:spPr>
          <a:xfrm>
            <a:off x="6553217" y="6908117"/>
            <a:ext cx="2133599" cy="39682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5400000">
            <a:off x="4478387" y="2449513"/>
            <a:ext cx="6359470" cy="2057400"/>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rot="5400000">
            <a:off x="287373" y="468401"/>
            <a:ext cx="6359470" cy="6019799"/>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80" name="Shape 80"/>
          <p:cNvSpPr txBox="1">
            <a:spLocks noGrp="1"/>
          </p:cNvSpPr>
          <p:nvPr>
            <p:ph type="dt" idx="10"/>
          </p:nvPr>
        </p:nvSpPr>
        <p:spPr>
          <a:xfrm>
            <a:off x="457207" y="6908117"/>
            <a:ext cx="2133599" cy="39682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908117"/>
            <a:ext cx="2895600" cy="39682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553217" y="6908117"/>
            <a:ext cx="2133599" cy="39682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685800" y="2294380"/>
            <a:ext cx="7772400" cy="1680745"/>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88" name="Shape 88"/>
          <p:cNvSpPr txBox="1">
            <a:spLocks noGrp="1"/>
          </p:cNvSpPr>
          <p:nvPr>
            <p:ph type="subTitle" idx="1"/>
          </p:nvPr>
        </p:nvSpPr>
        <p:spPr>
          <a:xfrm>
            <a:off x="685800" y="4115447"/>
            <a:ext cx="7772400" cy="1137233"/>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98478"/>
            <a:ext cx="8229600" cy="124221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91" name="Shape 91"/>
          <p:cNvSpPr txBox="1">
            <a:spLocks noGrp="1"/>
          </p:cNvSpPr>
          <p:nvPr>
            <p:ph type="body" idx="1"/>
          </p:nvPr>
        </p:nvSpPr>
        <p:spPr>
          <a:xfrm>
            <a:off x="457200" y="1739107"/>
            <a:ext cx="8229600" cy="5398924"/>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98478"/>
            <a:ext cx="8229600" cy="124221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94" name="Shape 94"/>
          <p:cNvSpPr txBox="1">
            <a:spLocks noGrp="1"/>
          </p:cNvSpPr>
          <p:nvPr>
            <p:ph type="body" idx="1"/>
          </p:nvPr>
        </p:nvSpPr>
        <p:spPr>
          <a:xfrm>
            <a:off x="457200" y="1739107"/>
            <a:ext cx="3994500" cy="5398924"/>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95" name="Shape 95"/>
          <p:cNvSpPr txBox="1">
            <a:spLocks noGrp="1"/>
          </p:cNvSpPr>
          <p:nvPr>
            <p:ph type="body" idx="2"/>
          </p:nvPr>
        </p:nvSpPr>
        <p:spPr>
          <a:xfrm>
            <a:off x="4692273" y="1739107"/>
            <a:ext cx="3994500" cy="5398924"/>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98478"/>
            <a:ext cx="8229600" cy="124221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aption">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457200" y="6385069"/>
            <a:ext cx="8229600" cy="752830"/>
          </a:xfrm>
          <a:prstGeom prst="rect">
            <a:avLst/>
          </a:prstGeom>
        </p:spPr>
        <p:txBody>
          <a:bodyPr lIns="91425" tIns="91425" rIns="91425" bIns="91425" anchor="t" anchorCtr="0"/>
          <a:lstStyle>
            <a:lvl1pPr algn="ctr">
              <a:spcBef>
                <a:spcPts val="360"/>
              </a:spcBef>
              <a:buSzPct val="100000"/>
              <a:buNone/>
              <a:defRPr sz="1800"/>
            </a:lvl1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0"/>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FAC408E-00F0-4CBA-A503-E7B2A0E59467}" type="datetimeFigureOut">
              <a:rPr lang="en-US" smtClean="0">
                <a:solidFill>
                  <a:prstClr val="black">
                    <a:tint val="75000"/>
                  </a:prstClr>
                </a:solidFill>
              </a:rPr>
              <a:pPr/>
              <a:t>14-10-15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38E28DE-7C4C-4063-A84E-9CBA35AB8559}" type="slidenum">
              <a:rPr lang="en-US" smtClean="0">
                <a:solidFill>
                  <a:prstClr val="black">
                    <a:tint val="75000"/>
                  </a:prstClr>
                </a:solidFill>
              </a:rPr>
              <a:pPr/>
              <a:t>‹#›</a:t>
            </a:fld>
            <a:endParaRPr lang="en-US" dirty="0">
              <a:solidFill>
                <a:prstClr val="black">
                  <a:tint val="75000"/>
                </a:prstClr>
              </a:solidFill>
            </a:endParaRPr>
          </a:p>
        </p:txBody>
      </p:sp>
      <p:pic>
        <p:nvPicPr>
          <p:cNvPr id="7" name="Picture 2" descr="top_e"/>
          <p:cNvPicPr>
            <a:picLocks noChangeAspect="1" noChangeArrowheads="1"/>
          </p:cNvPicPr>
          <p:nvPr userDrawn="1"/>
        </p:nvPicPr>
        <p:blipFill>
          <a:blip r:embed="rId2" cstate="print"/>
          <a:srcRect/>
          <a:stretch>
            <a:fillRect/>
          </a:stretch>
        </p:blipFill>
        <p:spPr bwMode="auto">
          <a:xfrm>
            <a:off x="0" y="0"/>
            <a:ext cx="9144000" cy="1845061"/>
          </a:xfrm>
          <a:prstGeom prst="rect">
            <a:avLst/>
          </a:prstGeom>
          <a:noFill/>
          <a:ln w="9525">
            <a:noFill/>
            <a:miter lim="800000"/>
            <a:headEnd/>
            <a:tailEnd/>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5" name="Slide Number Placeholder 4"/>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sp>
        <p:nvSpPr>
          <p:cNvPr id="4" name="Text Placeholder 8"/>
          <p:cNvSpPr>
            <a:spLocks noGrp="1"/>
          </p:cNvSpPr>
          <p:nvPr>
            <p:ph type="body" sz="quarter" idx="14" hasCustomPrompt="1"/>
          </p:nvPr>
        </p:nvSpPr>
        <p:spPr>
          <a:xfrm>
            <a:off x="468325" y="1613159"/>
            <a:ext cx="8207375" cy="704840"/>
          </a:xfrm>
        </p:spPr>
        <p:txBody>
          <a:bodyPr>
            <a:normAutofit/>
          </a:bodyPr>
          <a:lstStyle>
            <a:lvl1pPr marL="0">
              <a:buNone/>
              <a:defRPr sz="2000" b="1" baseline="0">
                <a:solidFill>
                  <a:schemeClr val="tx1"/>
                </a:solidFill>
              </a:defRPr>
            </a:lvl1pPr>
            <a:lvl2pPr>
              <a:buNone/>
              <a:defRPr/>
            </a:lvl2pPr>
            <a:lvl3pPr>
              <a:buNone/>
              <a:defRPr/>
            </a:lvl3pPr>
            <a:lvl4pPr>
              <a:buNone/>
              <a:defRPr/>
            </a:lvl4pPr>
            <a:lvl5pPr>
              <a:buNone/>
              <a:defRPr/>
            </a:lvl5pPr>
          </a:lstStyle>
          <a:p>
            <a:pPr lvl="0"/>
            <a:r>
              <a:rPr lang="en-US" dirty="0" smtClean="0"/>
              <a:t>Click to edit optional subtitle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457200" y="298478"/>
            <a:ext cx="8229600" cy="124221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457200" y="1739108"/>
            <a:ext cx="8229600" cy="4918842"/>
          </a:xfrm>
          <a:prstGeom prst="rect">
            <a:avLst/>
          </a:prstGeom>
          <a:noFill/>
          <a:ln>
            <a:noFill/>
          </a:ln>
        </p:spPr>
        <p:txBody>
          <a:bodyPr lIns="91425" tIns="91425" rIns="91425" bIns="91425" anchor="t" anchorCtr="0"/>
          <a:lstStyle>
            <a:lvl1pPr marL="342900" indent="-139700" algn="l" rtl="0">
              <a:spcBef>
                <a:spcPts val="640"/>
              </a:spcBef>
              <a:buClr>
                <a:schemeClr val="dk1"/>
              </a:buClr>
              <a:buFont typeface="Arial"/>
              <a:buChar char="•"/>
              <a:defRPr/>
            </a:lvl1pPr>
            <a:lvl2pPr marL="742950" indent="-107950" algn="l" rtl="0">
              <a:spcBef>
                <a:spcPts val="560"/>
              </a:spcBef>
              <a:buClr>
                <a:schemeClr val="dk1"/>
              </a:buClr>
              <a:buFont typeface="Arial"/>
              <a:buChar char="–"/>
              <a:defRPr/>
            </a:lvl2pPr>
            <a:lvl3pPr marL="1143000" indent="-76200" algn="l" rtl="0">
              <a:spcBef>
                <a:spcPts val="480"/>
              </a:spcBef>
              <a:buClr>
                <a:schemeClr val="dk1"/>
              </a:buClr>
              <a:buFont typeface="Arial"/>
              <a:buChar char="•"/>
              <a:defRPr/>
            </a:lvl3pPr>
            <a:lvl4pPr marL="1600200" indent="-101600" algn="l" rtl="0">
              <a:spcBef>
                <a:spcPts val="400"/>
              </a:spcBef>
              <a:buClr>
                <a:schemeClr val="dk1"/>
              </a:buClr>
              <a:buFont typeface="Arial"/>
              <a:buChar char="–"/>
              <a:defRPr/>
            </a:lvl4pPr>
            <a:lvl5pPr marL="2057400" indent="-101600" algn="l" rtl="0">
              <a:spcBef>
                <a:spcPts val="400"/>
              </a:spcBef>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23" name="Shape 23"/>
          <p:cNvSpPr txBox="1">
            <a:spLocks noGrp="1"/>
          </p:cNvSpPr>
          <p:nvPr>
            <p:ph type="dt" idx="10"/>
          </p:nvPr>
        </p:nvSpPr>
        <p:spPr>
          <a:xfrm>
            <a:off x="457207" y="6908117"/>
            <a:ext cx="2133599" cy="39682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4" name="Shape 24"/>
          <p:cNvSpPr txBox="1">
            <a:spLocks noGrp="1"/>
          </p:cNvSpPr>
          <p:nvPr>
            <p:ph type="ftr" idx="11"/>
          </p:nvPr>
        </p:nvSpPr>
        <p:spPr>
          <a:xfrm>
            <a:off x="3124200" y="6908117"/>
            <a:ext cx="2895600" cy="39682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sldNum" idx="12"/>
          </p:nvPr>
        </p:nvSpPr>
        <p:spPr>
          <a:xfrm>
            <a:off x="6553217" y="6908117"/>
            <a:ext cx="2133599" cy="39682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Subtitle and Conten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CA" dirty="0"/>
          </a:p>
        </p:txBody>
      </p:sp>
      <p:sp>
        <p:nvSpPr>
          <p:cNvPr id="6" name="Slide Number Placeholder 5"/>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sp>
        <p:nvSpPr>
          <p:cNvPr id="5" name="Text Placeholder 6"/>
          <p:cNvSpPr>
            <a:spLocks noGrp="1"/>
          </p:cNvSpPr>
          <p:nvPr>
            <p:ph type="body" sz="quarter" idx="13"/>
          </p:nvPr>
        </p:nvSpPr>
        <p:spPr>
          <a:xfrm>
            <a:off x="468338" y="2396334"/>
            <a:ext cx="8218487" cy="38665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ext Placeholder 8"/>
          <p:cNvSpPr>
            <a:spLocks noGrp="1"/>
          </p:cNvSpPr>
          <p:nvPr>
            <p:ph type="body" sz="quarter" idx="14" hasCustomPrompt="1"/>
          </p:nvPr>
        </p:nvSpPr>
        <p:spPr>
          <a:xfrm>
            <a:off x="468325" y="1613159"/>
            <a:ext cx="8207375" cy="704840"/>
          </a:xfrm>
        </p:spPr>
        <p:txBody>
          <a:bodyPr>
            <a:normAutofit/>
          </a:bodyPr>
          <a:lstStyle>
            <a:lvl1pPr marL="0">
              <a:buNone/>
              <a:defRPr sz="2000" b="1" baseline="0">
                <a:solidFill>
                  <a:schemeClr val="tx1"/>
                </a:solidFill>
              </a:defRPr>
            </a:lvl1pPr>
            <a:lvl2pPr>
              <a:buNone/>
              <a:defRPr/>
            </a:lvl2pPr>
            <a:lvl3pPr>
              <a:buNone/>
              <a:defRPr/>
            </a:lvl3pPr>
            <a:lvl4pPr>
              <a:buNone/>
              <a:defRPr/>
            </a:lvl4pPr>
            <a:lvl5pPr>
              <a:buNone/>
              <a:defRPr/>
            </a:lvl5pPr>
          </a:lstStyle>
          <a:p>
            <a:pPr lvl="0"/>
            <a:r>
              <a:rPr lang="en-US" dirty="0" smtClean="0"/>
              <a:t>Click to edit optional subtitle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Subtitle and Conten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CA" dirty="0"/>
          </a:p>
        </p:txBody>
      </p:sp>
      <p:sp>
        <p:nvSpPr>
          <p:cNvPr id="6" name="Slide Number Placeholder 5"/>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sp>
        <p:nvSpPr>
          <p:cNvPr id="5" name="Text Placeholder 6"/>
          <p:cNvSpPr>
            <a:spLocks noGrp="1"/>
          </p:cNvSpPr>
          <p:nvPr>
            <p:ph type="body" sz="quarter" idx="13"/>
          </p:nvPr>
        </p:nvSpPr>
        <p:spPr>
          <a:xfrm>
            <a:off x="468338" y="2396330"/>
            <a:ext cx="8218487" cy="38665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ext Placeholder 8"/>
          <p:cNvSpPr>
            <a:spLocks noGrp="1"/>
          </p:cNvSpPr>
          <p:nvPr>
            <p:ph type="body" sz="quarter" idx="14" hasCustomPrompt="1"/>
          </p:nvPr>
        </p:nvSpPr>
        <p:spPr>
          <a:xfrm>
            <a:off x="468325" y="1613159"/>
            <a:ext cx="8207375" cy="704840"/>
          </a:xfrm>
        </p:spPr>
        <p:txBody>
          <a:bodyPr>
            <a:normAutofit/>
          </a:bodyPr>
          <a:lstStyle>
            <a:lvl1pPr marL="0">
              <a:buNone/>
              <a:defRPr sz="2000" b="1" baseline="0">
                <a:solidFill>
                  <a:schemeClr val="tx1"/>
                </a:solidFill>
              </a:defRPr>
            </a:lvl1pPr>
            <a:lvl2pPr>
              <a:buNone/>
              <a:defRPr/>
            </a:lvl2pPr>
            <a:lvl3pPr>
              <a:buNone/>
              <a:defRPr/>
            </a:lvl3pPr>
            <a:lvl4pPr>
              <a:buNone/>
              <a:defRPr/>
            </a:lvl4pPr>
            <a:lvl5pPr>
              <a:buNone/>
              <a:defRPr/>
            </a:lvl5pPr>
          </a:lstStyle>
          <a:p>
            <a:pPr lvl="0"/>
            <a:r>
              <a:rPr lang="en-US" dirty="0" smtClean="0"/>
              <a:t>Click to edit optional subtitle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ubtitle and Conten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CA" dirty="0"/>
          </a:p>
        </p:txBody>
      </p:sp>
      <p:sp>
        <p:nvSpPr>
          <p:cNvPr id="6" name="Slide Number Placeholder 5"/>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sp>
        <p:nvSpPr>
          <p:cNvPr id="5" name="Text Placeholder 6"/>
          <p:cNvSpPr>
            <a:spLocks noGrp="1"/>
          </p:cNvSpPr>
          <p:nvPr>
            <p:ph type="body" sz="quarter" idx="13"/>
          </p:nvPr>
        </p:nvSpPr>
        <p:spPr>
          <a:xfrm>
            <a:off x="468338" y="2396324"/>
            <a:ext cx="8218487" cy="38665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ext Placeholder 8"/>
          <p:cNvSpPr>
            <a:spLocks noGrp="1"/>
          </p:cNvSpPr>
          <p:nvPr>
            <p:ph type="body" sz="quarter" idx="14" hasCustomPrompt="1"/>
          </p:nvPr>
        </p:nvSpPr>
        <p:spPr>
          <a:xfrm>
            <a:off x="468325" y="1613159"/>
            <a:ext cx="8207375" cy="704840"/>
          </a:xfrm>
        </p:spPr>
        <p:txBody>
          <a:bodyPr>
            <a:normAutofit/>
          </a:bodyPr>
          <a:lstStyle>
            <a:lvl1pPr marL="0">
              <a:buNone/>
              <a:defRPr sz="2000" b="1" baseline="0">
                <a:solidFill>
                  <a:schemeClr val="tx1"/>
                </a:solidFill>
              </a:defRPr>
            </a:lvl1pPr>
            <a:lvl2pPr>
              <a:buNone/>
              <a:defRPr/>
            </a:lvl2pPr>
            <a:lvl3pPr>
              <a:buNone/>
              <a:defRPr/>
            </a:lvl3pPr>
            <a:lvl4pPr>
              <a:buNone/>
              <a:defRPr/>
            </a:lvl4pPr>
            <a:lvl5pPr>
              <a:buNone/>
              <a:defRPr/>
            </a:lvl5pPr>
          </a:lstStyle>
          <a:p>
            <a:pPr lvl="0"/>
            <a:r>
              <a:rPr lang="en-US" dirty="0" smtClean="0"/>
              <a:t>Click to edit optional subtitle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Subtitle and Conten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CA" dirty="0"/>
          </a:p>
        </p:txBody>
      </p:sp>
      <p:sp>
        <p:nvSpPr>
          <p:cNvPr id="6" name="Slide Number Placeholder 5"/>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sp>
        <p:nvSpPr>
          <p:cNvPr id="5" name="Text Placeholder 6"/>
          <p:cNvSpPr>
            <a:spLocks noGrp="1"/>
          </p:cNvSpPr>
          <p:nvPr>
            <p:ph type="body" sz="quarter" idx="13"/>
          </p:nvPr>
        </p:nvSpPr>
        <p:spPr>
          <a:xfrm>
            <a:off x="468338" y="2396318"/>
            <a:ext cx="8218487" cy="38665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ext Placeholder 8"/>
          <p:cNvSpPr>
            <a:spLocks noGrp="1"/>
          </p:cNvSpPr>
          <p:nvPr>
            <p:ph type="body" sz="quarter" idx="14" hasCustomPrompt="1"/>
          </p:nvPr>
        </p:nvSpPr>
        <p:spPr>
          <a:xfrm>
            <a:off x="468325" y="1613159"/>
            <a:ext cx="8207375" cy="704840"/>
          </a:xfrm>
        </p:spPr>
        <p:txBody>
          <a:bodyPr>
            <a:normAutofit/>
          </a:bodyPr>
          <a:lstStyle>
            <a:lvl1pPr marL="0">
              <a:buNone/>
              <a:defRPr sz="2000" b="1" baseline="0">
                <a:solidFill>
                  <a:schemeClr val="tx1"/>
                </a:solidFill>
              </a:defRPr>
            </a:lvl1pPr>
            <a:lvl2pPr>
              <a:buNone/>
              <a:defRPr/>
            </a:lvl2pPr>
            <a:lvl3pPr>
              <a:buNone/>
              <a:defRPr/>
            </a:lvl3pPr>
            <a:lvl4pPr>
              <a:buNone/>
              <a:defRPr/>
            </a:lvl4pPr>
            <a:lvl5pPr>
              <a:buNone/>
              <a:defRPr/>
            </a:lvl5pPr>
          </a:lstStyle>
          <a:p>
            <a:pPr lvl="0"/>
            <a:r>
              <a:rPr lang="en-US" dirty="0" smtClean="0"/>
              <a:t>Click to edit optional subtitle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5" name="Slide Number Placeholder 4"/>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ubtitle and Conten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CA" dirty="0"/>
          </a:p>
        </p:txBody>
      </p:sp>
      <p:sp>
        <p:nvSpPr>
          <p:cNvPr id="6" name="Slide Number Placeholder 5"/>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sp>
        <p:nvSpPr>
          <p:cNvPr id="5" name="Text Placeholder 6"/>
          <p:cNvSpPr>
            <a:spLocks noGrp="1"/>
          </p:cNvSpPr>
          <p:nvPr>
            <p:ph type="body" sz="quarter" idx="13"/>
          </p:nvPr>
        </p:nvSpPr>
        <p:spPr>
          <a:xfrm>
            <a:off x="468338" y="2396281"/>
            <a:ext cx="8218487" cy="38665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ext Placeholder 8"/>
          <p:cNvSpPr>
            <a:spLocks noGrp="1"/>
          </p:cNvSpPr>
          <p:nvPr>
            <p:ph type="body" sz="quarter" idx="14" hasCustomPrompt="1"/>
          </p:nvPr>
        </p:nvSpPr>
        <p:spPr>
          <a:xfrm>
            <a:off x="468325" y="1613159"/>
            <a:ext cx="8207375" cy="704840"/>
          </a:xfrm>
        </p:spPr>
        <p:txBody>
          <a:bodyPr>
            <a:normAutofit/>
          </a:bodyPr>
          <a:lstStyle>
            <a:lvl1pPr marL="0">
              <a:buNone/>
              <a:defRPr sz="2000" b="1" baseline="0">
                <a:solidFill>
                  <a:schemeClr val="tx1"/>
                </a:solidFill>
              </a:defRPr>
            </a:lvl1pPr>
            <a:lvl2pPr>
              <a:buNone/>
              <a:defRPr/>
            </a:lvl2pPr>
            <a:lvl3pPr>
              <a:buNone/>
              <a:defRPr/>
            </a:lvl3pPr>
            <a:lvl4pPr>
              <a:buNone/>
              <a:defRPr/>
            </a:lvl4pPr>
            <a:lvl5pPr>
              <a:buNone/>
              <a:defRPr/>
            </a:lvl5pPr>
          </a:lstStyle>
          <a:p>
            <a:pPr lvl="0"/>
            <a:r>
              <a:rPr lang="en-US" dirty="0" smtClean="0"/>
              <a:t>Click to edit optional subtitle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Subtitle and Content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CA" dirty="0"/>
          </a:p>
        </p:txBody>
      </p:sp>
      <p:sp>
        <p:nvSpPr>
          <p:cNvPr id="6" name="Slide Number Placeholder 5"/>
          <p:cNvSpPr>
            <a:spLocks noGrp="1"/>
          </p:cNvSpPr>
          <p:nvPr>
            <p:ph type="sldNum" sz="quarter" idx="12"/>
          </p:nvPr>
        </p:nvSpPr>
        <p:spPr/>
        <p:txBody>
          <a:bodyPr/>
          <a:lstStyle/>
          <a:p>
            <a:fld id="{E05D7ECF-CC17-4421-85DA-DFD24CA9E84B}" type="slidenum">
              <a:rPr lang="en-CA" smtClean="0">
                <a:solidFill>
                  <a:prstClr val="black">
                    <a:tint val="75000"/>
                  </a:prstClr>
                </a:solidFill>
              </a:rPr>
              <a:pPr/>
              <a:t>‹#›</a:t>
            </a:fld>
            <a:endParaRPr lang="en-CA">
              <a:solidFill>
                <a:prstClr val="black">
                  <a:tint val="75000"/>
                </a:prstClr>
              </a:solidFill>
            </a:endParaRPr>
          </a:p>
        </p:txBody>
      </p:sp>
      <p:sp>
        <p:nvSpPr>
          <p:cNvPr id="5" name="Text Placeholder 6"/>
          <p:cNvSpPr>
            <a:spLocks noGrp="1"/>
          </p:cNvSpPr>
          <p:nvPr>
            <p:ph type="body" sz="quarter" idx="13"/>
          </p:nvPr>
        </p:nvSpPr>
        <p:spPr>
          <a:xfrm>
            <a:off x="468334" y="2396269"/>
            <a:ext cx="8218487" cy="386659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7" name="Text Placeholder 8"/>
          <p:cNvSpPr>
            <a:spLocks noGrp="1"/>
          </p:cNvSpPr>
          <p:nvPr>
            <p:ph type="body" sz="quarter" idx="14" hasCustomPrompt="1"/>
          </p:nvPr>
        </p:nvSpPr>
        <p:spPr>
          <a:xfrm>
            <a:off x="468325" y="1613159"/>
            <a:ext cx="8207375" cy="704840"/>
          </a:xfrm>
        </p:spPr>
        <p:txBody>
          <a:bodyPr>
            <a:normAutofit/>
          </a:bodyPr>
          <a:lstStyle>
            <a:lvl1pPr marL="0">
              <a:buNone/>
              <a:defRPr sz="2000" b="1" baseline="0">
                <a:solidFill>
                  <a:schemeClr val="tx1"/>
                </a:solidFill>
              </a:defRPr>
            </a:lvl1pPr>
            <a:lvl2pPr>
              <a:buNone/>
              <a:defRPr/>
            </a:lvl2pPr>
            <a:lvl3pPr>
              <a:buNone/>
              <a:defRPr/>
            </a:lvl3pPr>
            <a:lvl4pPr>
              <a:buNone/>
              <a:defRPr/>
            </a:lvl4pPr>
            <a:lvl5pPr>
              <a:buNone/>
              <a:defRPr/>
            </a:lvl5pPr>
          </a:lstStyle>
          <a:p>
            <a:pPr lvl="0"/>
            <a:r>
              <a:rPr lang="en-US" dirty="0" smtClean="0"/>
              <a:t>Click to edit optional subtitle style</a:t>
            </a:r>
            <a:endParaRPr lang="en-CA"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722312" y="4789532"/>
            <a:ext cx="7772400" cy="1480311"/>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8" name="Shape 28"/>
          <p:cNvSpPr txBox="1">
            <a:spLocks noGrp="1"/>
          </p:cNvSpPr>
          <p:nvPr>
            <p:ph type="body" idx="1"/>
          </p:nvPr>
        </p:nvSpPr>
        <p:spPr>
          <a:xfrm>
            <a:off x="722312" y="3159032"/>
            <a:ext cx="7772400" cy="1630412"/>
          </a:xfrm>
          <a:prstGeom prst="rect">
            <a:avLst/>
          </a:prstGeom>
          <a:noFill/>
          <a:ln>
            <a:noFill/>
          </a:ln>
        </p:spPr>
        <p:txBody>
          <a:bodyPr lIns="91425" tIns="91425" rIns="91425" bIns="91425" anchor="b" anchorCtr="0"/>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29" name="Shape 29"/>
          <p:cNvSpPr txBox="1">
            <a:spLocks noGrp="1"/>
          </p:cNvSpPr>
          <p:nvPr>
            <p:ph type="dt" idx="10"/>
          </p:nvPr>
        </p:nvSpPr>
        <p:spPr>
          <a:xfrm>
            <a:off x="457207" y="6908117"/>
            <a:ext cx="2133599" cy="39682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0" name="Shape 30"/>
          <p:cNvSpPr txBox="1">
            <a:spLocks noGrp="1"/>
          </p:cNvSpPr>
          <p:nvPr>
            <p:ph type="ftr" idx="11"/>
          </p:nvPr>
        </p:nvSpPr>
        <p:spPr>
          <a:xfrm>
            <a:off x="3124200" y="6908117"/>
            <a:ext cx="2895600" cy="39682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1" name="Shape 31"/>
          <p:cNvSpPr txBox="1">
            <a:spLocks noGrp="1"/>
          </p:cNvSpPr>
          <p:nvPr>
            <p:ph type="sldNum" idx="12"/>
          </p:nvPr>
        </p:nvSpPr>
        <p:spPr>
          <a:xfrm>
            <a:off x="6553217" y="6908117"/>
            <a:ext cx="2133599" cy="39682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57200" y="298478"/>
            <a:ext cx="8229600" cy="124221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1"/>
          </p:nvPr>
        </p:nvSpPr>
        <p:spPr>
          <a:xfrm>
            <a:off x="457201" y="1739108"/>
            <a:ext cx="4038599" cy="491884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2" y="1739108"/>
            <a:ext cx="4038599" cy="491884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dt" idx="10"/>
          </p:nvPr>
        </p:nvSpPr>
        <p:spPr>
          <a:xfrm>
            <a:off x="457207" y="6908117"/>
            <a:ext cx="2133599" cy="39682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7" name="Shape 37"/>
          <p:cNvSpPr txBox="1">
            <a:spLocks noGrp="1"/>
          </p:cNvSpPr>
          <p:nvPr>
            <p:ph type="ftr" idx="11"/>
          </p:nvPr>
        </p:nvSpPr>
        <p:spPr>
          <a:xfrm>
            <a:off x="3124200" y="6908117"/>
            <a:ext cx="2895600" cy="39682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8" name="Shape 38"/>
          <p:cNvSpPr txBox="1">
            <a:spLocks noGrp="1"/>
          </p:cNvSpPr>
          <p:nvPr>
            <p:ph type="sldNum" idx="12"/>
          </p:nvPr>
        </p:nvSpPr>
        <p:spPr>
          <a:xfrm>
            <a:off x="6553217" y="6908117"/>
            <a:ext cx="2133599" cy="39682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457200" y="298478"/>
            <a:ext cx="8229600" cy="1242219"/>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457227" y="1668368"/>
            <a:ext cx="4040187" cy="695297"/>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2" name="Shape 42"/>
          <p:cNvSpPr txBox="1">
            <a:spLocks noGrp="1"/>
          </p:cNvSpPr>
          <p:nvPr>
            <p:ph type="body" idx="2"/>
          </p:nvPr>
        </p:nvSpPr>
        <p:spPr>
          <a:xfrm>
            <a:off x="457227" y="2363755"/>
            <a:ext cx="4040187" cy="429428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3" name="Shape 43"/>
          <p:cNvSpPr txBox="1">
            <a:spLocks noGrp="1"/>
          </p:cNvSpPr>
          <p:nvPr>
            <p:ph type="body" idx="3"/>
          </p:nvPr>
        </p:nvSpPr>
        <p:spPr>
          <a:xfrm>
            <a:off x="4645025" y="1668368"/>
            <a:ext cx="4041774" cy="695297"/>
          </a:xfrm>
          <a:prstGeom prst="rect">
            <a:avLst/>
          </a:prstGeom>
          <a:noFill/>
          <a:ln>
            <a:noFill/>
          </a:ln>
        </p:spPr>
        <p:txBody>
          <a:bodyPr lIns="91425" tIns="91425" rIns="91425" bIns="91425" anchor="b"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44" name="Shape 44"/>
          <p:cNvSpPr txBox="1">
            <a:spLocks noGrp="1"/>
          </p:cNvSpPr>
          <p:nvPr>
            <p:ph type="body" idx="4"/>
          </p:nvPr>
        </p:nvSpPr>
        <p:spPr>
          <a:xfrm>
            <a:off x="4645025" y="2363755"/>
            <a:ext cx="4041774" cy="4294281"/>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dt" idx="10"/>
          </p:nvPr>
        </p:nvSpPr>
        <p:spPr>
          <a:xfrm>
            <a:off x="457207" y="6908117"/>
            <a:ext cx="2133599" cy="39682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3124200" y="6908117"/>
            <a:ext cx="2895600" cy="39682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6553217" y="6908117"/>
            <a:ext cx="2133599" cy="39682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98478"/>
            <a:ext cx="8229600" cy="1242219"/>
          </a:xfrm>
          <a:prstGeom prst="rect">
            <a:avLst/>
          </a:prstGeom>
          <a:noFill/>
          <a:ln>
            <a:noFill/>
          </a:ln>
        </p:spPr>
        <p:txBody>
          <a:bodyPr lIns="91425" tIns="91425" rIns="91425" bIns="91425" anchor="ctr" anchorCtr="0"/>
          <a:lstStyle>
            <a:lvl1pPr algn="ctr" rtl="0">
              <a:spcBef>
                <a:spcPts val="0"/>
              </a:spcBef>
              <a:buClr>
                <a:schemeClr val="dk1"/>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dt" idx="10"/>
          </p:nvPr>
        </p:nvSpPr>
        <p:spPr>
          <a:xfrm>
            <a:off x="457207" y="6908117"/>
            <a:ext cx="2133599" cy="39682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ftr" idx="11"/>
          </p:nvPr>
        </p:nvSpPr>
        <p:spPr>
          <a:xfrm>
            <a:off x="3124200" y="6908117"/>
            <a:ext cx="2895600" cy="39682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2" name="Shape 52"/>
          <p:cNvSpPr txBox="1">
            <a:spLocks noGrp="1"/>
          </p:cNvSpPr>
          <p:nvPr>
            <p:ph type="sldNum" idx="12"/>
          </p:nvPr>
        </p:nvSpPr>
        <p:spPr>
          <a:xfrm>
            <a:off x="6553217" y="6908117"/>
            <a:ext cx="2133599" cy="39682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dt" idx="10"/>
          </p:nvPr>
        </p:nvSpPr>
        <p:spPr>
          <a:xfrm>
            <a:off x="457207" y="6908117"/>
            <a:ext cx="2133599" cy="39682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5" name="Shape 55"/>
          <p:cNvSpPr txBox="1">
            <a:spLocks noGrp="1"/>
          </p:cNvSpPr>
          <p:nvPr>
            <p:ph type="ftr" idx="11"/>
          </p:nvPr>
        </p:nvSpPr>
        <p:spPr>
          <a:xfrm>
            <a:off x="3124200" y="6908117"/>
            <a:ext cx="2895600" cy="39682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6" name="Shape 56"/>
          <p:cNvSpPr txBox="1">
            <a:spLocks noGrp="1"/>
          </p:cNvSpPr>
          <p:nvPr>
            <p:ph type="sldNum" idx="12"/>
          </p:nvPr>
        </p:nvSpPr>
        <p:spPr>
          <a:xfrm>
            <a:off x="6553217" y="6908117"/>
            <a:ext cx="2133599" cy="39682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457219" y="296841"/>
            <a:ext cx="3008313" cy="1262921"/>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1"/>
          </p:nvPr>
        </p:nvSpPr>
        <p:spPr>
          <a:xfrm>
            <a:off x="3575050" y="296752"/>
            <a:ext cx="5111750" cy="6361195"/>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0" name="Shape 60"/>
          <p:cNvSpPr txBox="1">
            <a:spLocks noGrp="1"/>
          </p:cNvSpPr>
          <p:nvPr>
            <p:ph type="body" idx="2"/>
          </p:nvPr>
        </p:nvSpPr>
        <p:spPr>
          <a:xfrm>
            <a:off x="457219" y="1559675"/>
            <a:ext cx="3008313" cy="5098274"/>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1" name="Shape 61"/>
          <p:cNvSpPr txBox="1">
            <a:spLocks noGrp="1"/>
          </p:cNvSpPr>
          <p:nvPr>
            <p:ph type="dt" idx="10"/>
          </p:nvPr>
        </p:nvSpPr>
        <p:spPr>
          <a:xfrm>
            <a:off x="457207" y="6908117"/>
            <a:ext cx="2133599" cy="39682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2" name="Shape 62"/>
          <p:cNvSpPr txBox="1">
            <a:spLocks noGrp="1"/>
          </p:cNvSpPr>
          <p:nvPr>
            <p:ph type="ftr" idx="11"/>
          </p:nvPr>
        </p:nvSpPr>
        <p:spPr>
          <a:xfrm>
            <a:off x="3124200" y="6908117"/>
            <a:ext cx="2895600" cy="39682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3" name="Shape 63"/>
          <p:cNvSpPr txBox="1">
            <a:spLocks noGrp="1"/>
          </p:cNvSpPr>
          <p:nvPr>
            <p:ph type="sldNum" idx="12"/>
          </p:nvPr>
        </p:nvSpPr>
        <p:spPr>
          <a:xfrm>
            <a:off x="6553217" y="6908117"/>
            <a:ext cx="2133599" cy="39682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1792451" y="5217408"/>
            <a:ext cx="5486399" cy="615933"/>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6" name="Shape 66"/>
          <p:cNvSpPr>
            <a:spLocks noGrp="1"/>
          </p:cNvSpPr>
          <p:nvPr>
            <p:ph type="pic" idx="2"/>
          </p:nvPr>
        </p:nvSpPr>
        <p:spPr>
          <a:xfrm>
            <a:off x="1792451" y="665967"/>
            <a:ext cx="5486399" cy="4471988"/>
          </a:xfrm>
          <a:prstGeom prst="rect">
            <a:avLst/>
          </a:prstGeom>
          <a:noFill/>
          <a:ln>
            <a:noFill/>
          </a:ln>
        </p:spPr>
      </p:sp>
      <p:sp>
        <p:nvSpPr>
          <p:cNvPr id="67" name="Shape 67"/>
          <p:cNvSpPr txBox="1">
            <a:spLocks noGrp="1"/>
          </p:cNvSpPr>
          <p:nvPr>
            <p:ph type="body" idx="1"/>
          </p:nvPr>
        </p:nvSpPr>
        <p:spPr>
          <a:xfrm>
            <a:off x="1792451" y="5833341"/>
            <a:ext cx="5486399" cy="874727"/>
          </a:xfrm>
          <a:prstGeom prst="rect">
            <a:avLst/>
          </a:prstGeom>
          <a:noFill/>
          <a:ln>
            <a:noFill/>
          </a:ln>
        </p:spPr>
        <p:txBody>
          <a:bodyPr lIns="91425" tIns="91425" rIns="91425" bIns="91425" anchor="t" anchorCtr="0"/>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68" name="Shape 68"/>
          <p:cNvSpPr txBox="1">
            <a:spLocks noGrp="1"/>
          </p:cNvSpPr>
          <p:nvPr>
            <p:ph type="dt" idx="10"/>
          </p:nvPr>
        </p:nvSpPr>
        <p:spPr>
          <a:xfrm>
            <a:off x="457207" y="6908117"/>
            <a:ext cx="2133599" cy="39682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9" name="Shape 69"/>
          <p:cNvSpPr txBox="1">
            <a:spLocks noGrp="1"/>
          </p:cNvSpPr>
          <p:nvPr>
            <p:ph type="ftr" idx="11"/>
          </p:nvPr>
        </p:nvSpPr>
        <p:spPr>
          <a:xfrm>
            <a:off x="3124200" y="6908117"/>
            <a:ext cx="2895600" cy="39682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sldNum" idx="12"/>
          </p:nvPr>
        </p:nvSpPr>
        <p:spPr>
          <a:xfrm>
            <a:off x="6553217" y="6908117"/>
            <a:ext cx="2133599" cy="39682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theme" Target="../theme/theme10.xml"/><Relationship Id="rId3"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theme" Target="../theme/theme11.xml"/><Relationship Id="rId3" Type="http://schemas.openxmlformats.org/officeDocument/2006/relationships/image" Target="../media/image3.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theme" Target="../theme/theme3.xml"/><Relationship Id="rId3"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theme" Target="../theme/theme4.xml"/><Relationship Id="rId3" Type="http://schemas.openxmlformats.org/officeDocument/2006/relationships/image" Target="../media/image3.jpg"/></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theme" Target="../theme/theme5.xml"/><Relationship Id="rId3"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theme" Target="../theme/theme6.xml"/><Relationship Id="rId3" Type="http://schemas.openxmlformats.org/officeDocument/2006/relationships/image" Target="../media/image3.jpg"/></Relationships>
</file>

<file path=ppt/slideMasters/_rels/slideMaster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theme" Target="../theme/theme7.xml"/><Relationship Id="rId3" Type="http://schemas.openxmlformats.org/officeDocument/2006/relationships/image" Target="../media/image3.jpg"/></Relationships>
</file>

<file path=ppt/slideMasters/_rels/slideMaster8.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theme" Target="../theme/theme8.xml"/><Relationship Id="rId3" Type="http://schemas.openxmlformats.org/officeDocument/2006/relationships/image" Target="../media/image3.jpg"/></Relationships>
</file>

<file path=ppt/slideMasters/_rels/slideMaster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theme" Target="../theme/theme9.xml"/><Relationship Id="rId3"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98478"/>
            <a:ext cx="8229600" cy="1242219"/>
          </a:xfrm>
          <a:prstGeom prst="rect">
            <a:avLst/>
          </a:prstGeom>
          <a:noFill/>
          <a:ln>
            <a:noFill/>
          </a:ln>
        </p:spPr>
        <p:txBody>
          <a:bodyPr lIns="91425" tIns="91425" rIns="91425" bIns="91425" anchor="ctr" anchorCtr="0"/>
          <a:lstStyle>
            <a:lvl1pPr marL="0" marR="0" indent="0" algn="ctr" rtl="0">
              <a:spcBef>
                <a:spcPts val="0"/>
              </a:spcBef>
              <a:buClr>
                <a:schemeClr val="dk1"/>
              </a:buClr>
              <a:buFont typeface="Calibri"/>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457200" y="1739108"/>
            <a:ext cx="8229600" cy="4918842"/>
          </a:xfrm>
          <a:prstGeom prst="rect">
            <a:avLst/>
          </a:prstGeom>
          <a:noFill/>
          <a:ln>
            <a:noFill/>
          </a:ln>
        </p:spPr>
        <p:txBody>
          <a:bodyPr lIns="91425" tIns="91425" rIns="91425" bIns="91425" anchor="t" anchorCtr="0"/>
          <a:lstStyle>
            <a:lvl1pPr marL="342900" marR="0" indent="-139700" algn="l" rtl="0">
              <a:spcBef>
                <a:spcPts val="640"/>
              </a:spcBef>
              <a:buClr>
                <a:schemeClr val="dk1"/>
              </a:buClr>
              <a:buFont typeface="Arial"/>
              <a:buChar char="•"/>
              <a:defRPr/>
            </a:lvl1pPr>
            <a:lvl2pPr marL="742950" marR="0" indent="-107950" algn="l" rtl="0">
              <a:spcBef>
                <a:spcPts val="560"/>
              </a:spcBef>
              <a:buClr>
                <a:schemeClr val="dk1"/>
              </a:buClr>
              <a:buFont typeface="Arial"/>
              <a:buChar char="–"/>
              <a:defRPr/>
            </a:lvl2pPr>
            <a:lvl3pPr marL="1143000" marR="0" indent="-76200" algn="l" rtl="0">
              <a:spcBef>
                <a:spcPts val="480"/>
              </a:spcBef>
              <a:buClr>
                <a:schemeClr val="dk1"/>
              </a:buClr>
              <a:buFont typeface="Arial"/>
              <a:buChar char="•"/>
              <a:defRPr/>
            </a:lvl3pPr>
            <a:lvl4pPr marL="1600200" marR="0" indent="-101600" algn="l" rtl="0">
              <a:spcBef>
                <a:spcPts val="400"/>
              </a:spcBef>
              <a:buClr>
                <a:schemeClr val="dk1"/>
              </a:buClr>
              <a:buFont typeface="Arial"/>
              <a:buChar char="–"/>
              <a:defRPr/>
            </a:lvl4pPr>
            <a:lvl5pPr marL="2057400" marR="0" indent="-101600" algn="l" rtl="0">
              <a:spcBef>
                <a:spcPts val="400"/>
              </a:spcBef>
              <a:buClr>
                <a:schemeClr val="dk1"/>
              </a:buClr>
              <a:buFont typeface="Arial"/>
              <a:buChar char="»"/>
              <a:defRPr/>
            </a:lvl5pPr>
            <a:lvl6pPr marL="2514600" marR="0" indent="-101600" algn="l" rtl="0">
              <a:spcBef>
                <a:spcPts val="400"/>
              </a:spcBef>
              <a:buClr>
                <a:schemeClr val="dk1"/>
              </a:buClr>
              <a:buFont typeface="Arial"/>
              <a:buChar char="•"/>
              <a:defRPr/>
            </a:lvl6pPr>
            <a:lvl7pPr marL="2971800" marR="0" indent="-101600" algn="l" rtl="0">
              <a:spcBef>
                <a:spcPts val="400"/>
              </a:spcBef>
              <a:buClr>
                <a:schemeClr val="dk1"/>
              </a:buClr>
              <a:buFont typeface="Arial"/>
              <a:buChar char="•"/>
              <a:defRPr/>
            </a:lvl7pPr>
            <a:lvl8pPr marL="3429000" marR="0" indent="-101600" algn="l" rtl="0">
              <a:spcBef>
                <a:spcPts val="400"/>
              </a:spcBef>
              <a:buClr>
                <a:schemeClr val="dk1"/>
              </a:buClr>
              <a:buFont typeface="Arial"/>
              <a:buChar char="•"/>
              <a:defRPr/>
            </a:lvl8pPr>
            <a:lvl9pPr marL="3886200" marR="0" indent="-101600" algn="l" rtl="0">
              <a:spcBef>
                <a:spcPts val="400"/>
              </a:spcBef>
              <a:buClr>
                <a:schemeClr val="dk1"/>
              </a:buClr>
              <a:buFont typeface="Arial"/>
              <a:buChar char="•"/>
              <a:defRPr/>
            </a:lvl9pPr>
          </a:lstStyle>
          <a:p>
            <a:endParaRPr/>
          </a:p>
        </p:txBody>
      </p:sp>
      <p:sp>
        <p:nvSpPr>
          <p:cNvPr id="11" name="Shape 11"/>
          <p:cNvSpPr txBox="1">
            <a:spLocks noGrp="1"/>
          </p:cNvSpPr>
          <p:nvPr>
            <p:ph type="dt" idx="10"/>
          </p:nvPr>
        </p:nvSpPr>
        <p:spPr>
          <a:xfrm>
            <a:off x="457207" y="6908117"/>
            <a:ext cx="2133599" cy="396820"/>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124200" y="6908117"/>
            <a:ext cx="2895600" cy="396820"/>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553217" y="6908117"/>
            <a:ext cx="2133599" cy="396820"/>
          </a:xfrm>
          <a:prstGeom prst="rect">
            <a:avLst/>
          </a:prstGeom>
          <a:noFill/>
          <a:ln>
            <a:noFill/>
          </a:ln>
        </p:spPr>
        <p:txBody>
          <a:bodyPr lIns="91425" tIns="91425" rIns="91425" bIns="91425" anchor="ctr"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0033"/>
            <a:ext cx="9144000" cy="1073063"/>
          </a:xfrm>
          <a:prstGeom prst="rect">
            <a:avLst/>
          </a:prstGeom>
        </p:spPr>
      </p:pic>
      <p:sp>
        <p:nvSpPr>
          <p:cNvPr id="2" name="Title Placeholder 1"/>
          <p:cNvSpPr>
            <a:spLocks noGrp="1"/>
          </p:cNvSpPr>
          <p:nvPr>
            <p:ph type="title"/>
          </p:nvPr>
        </p:nvSpPr>
        <p:spPr>
          <a:xfrm>
            <a:off x="457200" y="298478"/>
            <a:ext cx="8229600" cy="1242219"/>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739106"/>
            <a:ext cx="8229600" cy="44918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4"/>
          </p:nvPr>
        </p:nvSpPr>
        <p:spPr>
          <a:xfrm>
            <a:off x="8028384" y="6908117"/>
            <a:ext cx="658416" cy="396820"/>
          </a:xfrm>
          <a:prstGeom prst="rect">
            <a:avLst/>
          </a:prstGeom>
        </p:spPr>
        <p:txBody>
          <a:bodyPr vert="horz" lIns="91440" tIns="45720" rIns="91440" bIns="45720" rtlCol="0" anchor="ctr"/>
          <a:lstStyle>
            <a:lvl1pPr algn="r">
              <a:defRPr sz="1000" b="1">
                <a:solidFill>
                  <a:schemeClr val="tx1">
                    <a:tint val="75000"/>
                  </a:schemeClr>
                </a:solidFill>
                <a:latin typeface="Arial" pitchFamily="34" charset="0"/>
                <a:cs typeface="Arial" pitchFamily="34" charset="0"/>
              </a:defRPr>
            </a:lvl1pPr>
          </a:lstStyle>
          <a:p>
            <a:fld id="{E05D7ECF-CC17-4421-85DA-DFD24CA9E84B}" type="slidenum">
              <a:rPr lang="en-CA" kern="1200" smtClean="0">
                <a:solidFill>
                  <a:prstClr val="black">
                    <a:tint val="75000"/>
                  </a:prstClr>
                </a:solidFill>
                <a:ea typeface="+mn-ea"/>
              </a:rPr>
              <a:pPr/>
              <a:t>‹#›</a:t>
            </a:fld>
            <a:endParaRPr lang="en-CA" kern="1200" dirty="0">
              <a:solidFill>
                <a:prstClr val="black">
                  <a:tint val="75000"/>
                </a:prstClr>
              </a:solidFill>
              <a:ea typeface="+mn-ea"/>
            </a:endParaRPr>
          </a:p>
        </p:txBody>
      </p:sp>
    </p:spTree>
  </p:cSld>
  <p:clrMap bg1="lt1" tx1="dk1" bg2="lt2" tx2="dk2" accent1="accent1" accent2="accent2" accent3="accent3" accent4="accent4" accent5="accent5" accent6="accent6" hlink="hlink" folHlink="folHlink"/>
  <p:sldLayoutIdLst>
    <p:sldLayoutId id="214748369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600" b="0" kern="1200">
          <a:solidFill>
            <a:srgbClr val="326195"/>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a:solidFill>
            <a:srgbClr val="1D1D1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rgbClr val="58595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i="1" kern="1200">
          <a:solidFill>
            <a:srgbClr val="58595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i="1" kern="1200">
          <a:solidFill>
            <a:srgbClr val="58595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300" i="1" kern="1200">
          <a:solidFill>
            <a:srgbClr val="58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0021"/>
            <a:ext cx="9144000" cy="1073063"/>
          </a:xfrm>
          <a:prstGeom prst="rect">
            <a:avLst/>
          </a:prstGeom>
        </p:spPr>
      </p:pic>
      <p:sp>
        <p:nvSpPr>
          <p:cNvPr id="2" name="Title Placeholder 1"/>
          <p:cNvSpPr>
            <a:spLocks noGrp="1"/>
          </p:cNvSpPr>
          <p:nvPr>
            <p:ph type="title"/>
          </p:nvPr>
        </p:nvSpPr>
        <p:spPr>
          <a:xfrm>
            <a:off x="457200" y="298478"/>
            <a:ext cx="8229600" cy="1242219"/>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739106"/>
            <a:ext cx="8229600" cy="44918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4"/>
          </p:nvPr>
        </p:nvSpPr>
        <p:spPr>
          <a:xfrm>
            <a:off x="8028384" y="6908117"/>
            <a:ext cx="658416" cy="396820"/>
          </a:xfrm>
          <a:prstGeom prst="rect">
            <a:avLst/>
          </a:prstGeom>
        </p:spPr>
        <p:txBody>
          <a:bodyPr vert="horz" lIns="91440" tIns="45720" rIns="91440" bIns="45720" rtlCol="0" anchor="ctr"/>
          <a:lstStyle>
            <a:lvl1pPr algn="r">
              <a:defRPr sz="1000" b="1">
                <a:solidFill>
                  <a:schemeClr val="tx1">
                    <a:tint val="75000"/>
                  </a:schemeClr>
                </a:solidFill>
                <a:latin typeface="Arial" pitchFamily="34" charset="0"/>
                <a:cs typeface="Arial" pitchFamily="34" charset="0"/>
              </a:defRPr>
            </a:lvl1pPr>
          </a:lstStyle>
          <a:p>
            <a:fld id="{E05D7ECF-CC17-4421-85DA-DFD24CA9E84B}" type="slidenum">
              <a:rPr lang="en-CA" kern="1200" smtClean="0">
                <a:solidFill>
                  <a:prstClr val="black">
                    <a:tint val="75000"/>
                  </a:prstClr>
                </a:solidFill>
                <a:ea typeface="+mn-ea"/>
              </a:rPr>
              <a:pPr/>
              <a:t>‹#›</a:t>
            </a:fld>
            <a:endParaRPr lang="en-CA" kern="1200" dirty="0">
              <a:solidFill>
                <a:prstClr val="black">
                  <a:tint val="75000"/>
                </a:prstClr>
              </a:solidFill>
              <a:ea typeface="+mn-ea"/>
            </a:endParaRPr>
          </a:p>
        </p:txBody>
      </p:sp>
    </p:spTree>
  </p:cSld>
  <p:clrMap bg1="lt1" tx1="dk1" bg2="lt2" tx2="dk2" accent1="accent1" accent2="accent2" accent3="accent3" accent4="accent4" accent5="accent5" accent6="accent6" hlink="hlink" folHlink="folHlink"/>
  <p:sldLayoutIdLst>
    <p:sldLayoutId id="214748369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600" b="0" kern="1200">
          <a:solidFill>
            <a:srgbClr val="326195"/>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a:solidFill>
            <a:srgbClr val="1D1D1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rgbClr val="58595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i="1" kern="1200">
          <a:solidFill>
            <a:srgbClr val="58595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i="1" kern="1200">
          <a:solidFill>
            <a:srgbClr val="58595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300" i="1" kern="1200">
          <a:solidFill>
            <a:srgbClr val="58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98478"/>
            <a:ext cx="8229600" cy="1242219"/>
          </a:xfrm>
          <a:prstGeom prst="rect">
            <a:avLst/>
          </a:prstGeom>
          <a:noFill/>
          <a:ln>
            <a:noFill/>
          </a:ln>
        </p:spPr>
        <p:txBody>
          <a:bodyPr lIns="91425" tIns="91425" rIns="91425" bIns="91425" anchor="b" anchorCtr="0"/>
          <a:lstStyle>
            <a:lvl1pPr>
              <a:spcBef>
                <a:spcPts val="0"/>
              </a:spcBef>
              <a:buClr>
                <a:schemeClr val="dk1"/>
              </a:buClr>
              <a:buSzPct val="100000"/>
              <a:buNone/>
              <a:defRPr sz="3600" b="1">
                <a:solidFill>
                  <a:schemeClr val="dk1"/>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85" name="Shape 85"/>
          <p:cNvSpPr txBox="1">
            <a:spLocks noGrp="1"/>
          </p:cNvSpPr>
          <p:nvPr>
            <p:ph type="body" idx="1"/>
          </p:nvPr>
        </p:nvSpPr>
        <p:spPr>
          <a:xfrm>
            <a:off x="457200" y="1739107"/>
            <a:ext cx="8229600" cy="5398924"/>
          </a:xfrm>
          <a:prstGeom prst="rect">
            <a:avLst/>
          </a:prstGeom>
          <a:noFill/>
          <a:ln>
            <a:noFill/>
          </a:ln>
        </p:spPr>
        <p:txBody>
          <a:bodyPr lIns="91425" tIns="91425" rIns="91425" bIns="91425" anchor="t" anchorCtr="0"/>
          <a:lstStyle>
            <a:lvl1pPr>
              <a:spcBef>
                <a:spcPts val="600"/>
              </a:spcBef>
              <a:buClr>
                <a:schemeClr val="dk1"/>
              </a:buClr>
              <a:buSzPct val="100000"/>
              <a:defRPr sz="3000">
                <a:solidFill>
                  <a:schemeClr val="dk1"/>
                </a:solidFill>
              </a:defRPr>
            </a:lvl1pPr>
            <a:lvl2pPr>
              <a:spcBef>
                <a:spcPts val="480"/>
              </a:spcBef>
              <a:buClr>
                <a:schemeClr val="dk1"/>
              </a:buClr>
              <a:buSzPct val="100000"/>
              <a:defRPr sz="2400">
                <a:solidFill>
                  <a:schemeClr val="dk1"/>
                </a:solidFill>
              </a:defRPr>
            </a:lvl2pPr>
            <a:lvl3pPr>
              <a:spcBef>
                <a:spcPts val="480"/>
              </a:spcBef>
              <a:buClr>
                <a:schemeClr val="dk1"/>
              </a:buClr>
              <a:buSzPct val="100000"/>
              <a:defRPr sz="2400">
                <a:solidFill>
                  <a:schemeClr val="dk1"/>
                </a:solidFill>
              </a:defRPr>
            </a:lvl3pPr>
            <a:lvl4pPr>
              <a:spcBef>
                <a:spcPts val="360"/>
              </a:spcBef>
              <a:buClr>
                <a:schemeClr val="dk1"/>
              </a:buClr>
              <a:buSzPct val="100000"/>
              <a:defRPr sz="1800">
                <a:solidFill>
                  <a:schemeClr val="dk1"/>
                </a:solidFill>
              </a:defRPr>
            </a:lvl4pPr>
            <a:lvl5pPr>
              <a:spcBef>
                <a:spcPts val="360"/>
              </a:spcBef>
              <a:buClr>
                <a:schemeClr val="dk1"/>
              </a:buClr>
              <a:buSzPct val="100000"/>
              <a:defRPr sz="1800">
                <a:solidFill>
                  <a:schemeClr val="dk1"/>
                </a:solidFill>
              </a:defRPr>
            </a:lvl5pPr>
            <a:lvl6pPr>
              <a:spcBef>
                <a:spcPts val="360"/>
              </a:spcBef>
              <a:buClr>
                <a:schemeClr val="dk1"/>
              </a:buClr>
              <a:buSzPct val="100000"/>
              <a:defRPr sz="1800">
                <a:solidFill>
                  <a:schemeClr val="dk1"/>
                </a:solidFill>
              </a:defRPr>
            </a:lvl6pPr>
            <a:lvl7pPr>
              <a:spcBef>
                <a:spcPts val="360"/>
              </a:spcBef>
              <a:buClr>
                <a:schemeClr val="dk1"/>
              </a:buClr>
              <a:buSzPct val="100000"/>
              <a:defRPr sz="1800">
                <a:solidFill>
                  <a:schemeClr val="dk1"/>
                </a:solidFill>
              </a:defRPr>
            </a:lvl7pPr>
            <a:lvl8pPr>
              <a:spcBef>
                <a:spcPts val="360"/>
              </a:spcBef>
              <a:buClr>
                <a:schemeClr val="dk1"/>
              </a:buClr>
              <a:buSzPct val="100000"/>
              <a:defRPr sz="1800">
                <a:solidFill>
                  <a:schemeClr val="dk1"/>
                </a:solidFill>
              </a:defRPr>
            </a:lvl8pPr>
            <a:lvl9pPr>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43000" b="-4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8478"/>
            <a:ext cx="8229600" cy="1242219"/>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739108"/>
            <a:ext cx="8229600" cy="491884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908117"/>
            <a:ext cx="2133600" cy="396820"/>
          </a:xfrm>
          <a:prstGeom prst="rect">
            <a:avLst/>
          </a:prstGeom>
        </p:spPr>
        <p:txBody>
          <a:bodyPr vert="horz" lIns="91440" tIns="45720" rIns="91440" bIns="45720" rtlCol="0" anchor="ctr"/>
          <a:lstStyle>
            <a:lvl1pPr algn="l">
              <a:defRPr sz="1200">
                <a:solidFill>
                  <a:schemeClr val="tx1">
                    <a:tint val="75000"/>
                  </a:schemeClr>
                </a:solidFill>
              </a:defRPr>
            </a:lvl1pPr>
          </a:lstStyle>
          <a:p>
            <a:fld id="{EFAC408E-00F0-4CBA-A503-E7B2A0E59467}" type="datetimeFigureOut">
              <a:rPr lang="en-US" kern="1200" smtClean="0">
                <a:solidFill>
                  <a:prstClr val="black">
                    <a:tint val="75000"/>
                  </a:prstClr>
                </a:solidFill>
                <a:latin typeface="Calibri"/>
                <a:ea typeface="+mn-ea"/>
                <a:cs typeface="+mn-cs"/>
              </a:rPr>
              <a:pPr/>
              <a:t>14-10-15</a:t>
            </a:fld>
            <a:endParaRPr lang="en-US" kern="1200" dirty="0">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908117"/>
            <a:ext cx="2895600" cy="39682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kern="1200" dirty="0">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908117"/>
            <a:ext cx="2133600" cy="396820"/>
          </a:xfrm>
          <a:prstGeom prst="rect">
            <a:avLst/>
          </a:prstGeom>
        </p:spPr>
        <p:txBody>
          <a:bodyPr vert="horz" lIns="91440" tIns="45720" rIns="91440" bIns="45720" rtlCol="0" anchor="ctr"/>
          <a:lstStyle>
            <a:lvl1pPr algn="r">
              <a:defRPr sz="1200">
                <a:solidFill>
                  <a:schemeClr val="tx1">
                    <a:tint val="75000"/>
                  </a:schemeClr>
                </a:solidFill>
              </a:defRPr>
            </a:lvl1pPr>
          </a:lstStyle>
          <a:p>
            <a:fld id="{F38E28DE-7C4C-4063-A84E-9CBA35AB8559}" type="slidenum">
              <a:rPr lang="en-US" kern="1200" smtClean="0">
                <a:solidFill>
                  <a:prstClr val="black">
                    <a:tint val="75000"/>
                  </a:prstClr>
                </a:solidFill>
                <a:latin typeface="Calibri"/>
                <a:ea typeface="+mn-ea"/>
                <a:cs typeface="+mn-cs"/>
              </a:rPr>
              <a:pPr/>
              <a:t>‹#›</a:t>
            </a:fld>
            <a:endParaRPr lang="en-US" kern="1200" dirty="0">
              <a:solidFill>
                <a:prstClr val="black">
                  <a:tint val="75000"/>
                </a:prstClr>
              </a:solidFill>
              <a:latin typeface="Calibri"/>
              <a:ea typeface="+mn-ea"/>
              <a:cs typeface="+mn-cs"/>
            </a:endParaRPr>
          </a:p>
        </p:txBody>
      </p:sp>
    </p:spTree>
  </p:cSld>
  <p:clrMap bg1="lt1" tx1="dk1" bg2="lt2" tx2="dk2" accent1="accent1" accent2="accent2" accent3="accent3" accent4="accent4" accent5="accent5" accent6="accent6" hlink="hlink" folHlink="folHlink"/>
  <p:sldLayoutIdLst>
    <p:sldLayoutId id="214748366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0090"/>
            <a:ext cx="9144000" cy="1073063"/>
          </a:xfrm>
          <a:prstGeom prst="rect">
            <a:avLst/>
          </a:prstGeom>
        </p:spPr>
      </p:pic>
      <p:sp>
        <p:nvSpPr>
          <p:cNvPr id="2" name="Title Placeholder 1"/>
          <p:cNvSpPr>
            <a:spLocks noGrp="1"/>
          </p:cNvSpPr>
          <p:nvPr>
            <p:ph type="title"/>
          </p:nvPr>
        </p:nvSpPr>
        <p:spPr>
          <a:xfrm>
            <a:off x="457200" y="298478"/>
            <a:ext cx="8229600" cy="1242219"/>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739106"/>
            <a:ext cx="8229600" cy="44918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4"/>
          </p:nvPr>
        </p:nvSpPr>
        <p:spPr>
          <a:xfrm>
            <a:off x="8028384" y="6908117"/>
            <a:ext cx="658416" cy="396820"/>
          </a:xfrm>
          <a:prstGeom prst="rect">
            <a:avLst/>
          </a:prstGeom>
        </p:spPr>
        <p:txBody>
          <a:bodyPr vert="horz" lIns="91440" tIns="45720" rIns="91440" bIns="45720" rtlCol="0" anchor="ctr"/>
          <a:lstStyle>
            <a:lvl1pPr algn="r">
              <a:defRPr sz="1000" b="1">
                <a:solidFill>
                  <a:schemeClr val="tx1">
                    <a:tint val="75000"/>
                  </a:schemeClr>
                </a:solidFill>
                <a:latin typeface="Arial" pitchFamily="34" charset="0"/>
                <a:cs typeface="Arial" pitchFamily="34" charset="0"/>
              </a:defRPr>
            </a:lvl1pPr>
          </a:lstStyle>
          <a:p>
            <a:fld id="{E05D7ECF-CC17-4421-85DA-DFD24CA9E84B}" type="slidenum">
              <a:rPr lang="en-CA" kern="1200" smtClean="0">
                <a:solidFill>
                  <a:prstClr val="black">
                    <a:tint val="75000"/>
                  </a:prstClr>
                </a:solidFill>
                <a:ea typeface="+mn-ea"/>
              </a:rPr>
              <a:pPr/>
              <a:t>‹#›</a:t>
            </a:fld>
            <a:endParaRPr lang="en-CA" kern="1200" dirty="0">
              <a:solidFill>
                <a:prstClr val="black">
                  <a:tint val="75000"/>
                </a:prstClr>
              </a:solidFill>
              <a:ea typeface="+mn-ea"/>
            </a:endParaRPr>
          </a:p>
        </p:txBody>
      </p:sp>
    </p:spTree>
  </p:cSld>
  <p:clrMap bg1="lt1" tx1="dk1" bg2="lt2" tx2="dk2" accent1="accent1" accent2="accent2" accent3="accent3" accent4="accent4" accent5="accent5" accent6="accent6" hlink="hlink" folHlink="folHlink"/>
  <p:sldLayoutIdLst>
    <p:sldLayoutId id="214748367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600" b="0" kern="1200">
          <a:solidFill>
            <a:srgbClr val="326195"/>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a:solidFill>
            <a:srgbClr val="1D1D1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rgbClr val="58595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i="1" kern="1200">
          <a:solidFill>
            <a:srgbClr val="58595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i="1" kern="1200">
          <a:solidFill>
            <a:srgbClr val="58595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300" i="1" kern="1200">
          <a:solidFill>
            <a:srgbClr val="58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0087"/>
            <a:ext cx="9144000" cy="1073063"/>
          </a:xfrm>
          <a:prstGeom prst="rect">
            <a:avLst/>
          </a:prstGeom>
        </p:spPr>
      </p:pic>
      <p:sp>
        <p:nvSpPr>
          <p:cNvPr id="2" name="Title Placeholder 1"/>
          <p:cNvSpPr>
            <a:spLocks noGrp="1"/>
          </p:cNvSpPr>
          <p:nvPr>
            <p:ph type="title"/>
          </p:nvPr>
        </p:nvSpPr>
        <p:spPr>
          <a:xfrm>
            <a:off x="457200" y="298478"/>
            <a:ext cx="8229600" cy="1242219"/>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739106"/>
            <a:ext cx="8229600" cy="44918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4"/>
          </p:nvPr>
        </p:nvSpPr>
        <p:spPr>
          <a:xfrm>
            <a:off x="8028384" y="6908117"/>
            <a:ext cx="658416" cy="396820"/>
          </a:xfrm>
          <a:prstGeom prst="rect">
            <a:avLst/>
          </a:prstGeom>
        </p:spPr>
        <p:txBody>
          <a:bodyPr vert="horz" lIns="91440" tIns="45720" rIns="91440" bIns="45720" rtlCol="0" anchor="ctr"/>
          <a:lstStyle>
            <a:lvl1pPr algn="r">
              <a:defRPr sz="1000" b="1">
                <a:solidFill>
                  <a:schemeClr val="tx1">
                    <a:tint val="75000"/>
                  </a:schemeClr>
                </a:solidFill>
                <a:latin typeface="Arial" pitchFamily="34" charset="0"/>
                <a:cs typeface="Arial" pitchFamily="34" charset="0"/>
              </a:defRPr>
            </a:lvl1pPr>
          </a:lstStyle>
          <a:p>
            <a:fld id="{E05D7ECF-CC17-4421-85DA-DFD24CA9E84B}" type="slidenum">
              <a:rPr lang="en-CA" kern="1200" smtClean="0">
                <a:solidFill>
                  <a:prstClr val="black">
                    <a:tint val="75000"/>
                  </a:prstClr>
                </a:solidFill>
                <a:ea typeface="+mn-ea"/>
              </a:rPr>
              <a:pPr/>
              <a:t>‹#›</a:t>
            </a:fld>
            <a:endParaRPr lang="en-CA" kern="1200" dirty="0">
              <a:solidFill>
                <a:prstClr val="black">
                  <a:tint val="75000"/>
                </a:prstClr>
              </a:solidFill>
              <a:ea typeface="+mn-ea"/>
            </a:endParaRPr>
          </a:p>
        </p:txBody>
      </p:sp>
    </p:spTree>
  </p:cSld>
  <p:clrMap bg1="lt1" tx1="dk1" bg2="lt2" tx2="dk2" accent1="accent1" accent2="accent2" accent3="accent3" accent4="accent4" accent5="accent5" accent6="accent6" hlink="hlink" folHlink="folHlink"/>
  <p:sldLayoutIdLst>
    <p:sldLayoutId id="2147483676"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600" b="0" kern="1200">
          <a:solidFill>
            <a:srgbClr val="326195"/>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a:solidFill>
            <a:srgbClr val="1D1D1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rgbClr val="58595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i="1" kern="1200">
          <a:solidFill>
            <a:srgbClr val="58595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i="1" kern="1200">
          <a:solidFill>
            <a:srgbClr val="58595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300" i="1" kern="1200">
          <a:solidFill>
            <a:srgbClr val="58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0082"/>
            <a:ext cx="9144000" cy="1073063"/>
          </a:xfrm>
          <a:prstGeom prst="rect">
            <a:avLst/>
          </a:prstGeom>
        </p:spPr>
      </p:pic>
      <p:sp>
        <p:nvSpPr>
          <p:cNvPr id="2" name="Title Placeholder 1"/>
          <p:cNvSpPr>
            <a:spLocks noGrp="1"/>
          </p:cNvSpPr>
          <p:nvPr>
            <p:ph type="title"/>
          </p:nvPr>
        </p:nvSpPr>
        <p:spPr>
          <a:xfrm>
            <a:off x="457200" y="298478"/>
            <a:ext cx="8229600" cy="1242219"/>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739106"/>
            <a:ext cx="8229600" cy="44918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4"/>
          </p:nvPr>
        </p:nvSpPr>
        <p:spPr>
          <a:xfrm>
            <a:off x="8028384" y="6908117"/>
            <a:ext cx="658416" cy="396820"/>
          </a:xfrm>
          <a:prstGeom prst="rect">
            <a:avLst/>
          </a:prstGeom>
        </p:spPr>
        <p:txBody>
          <a:bodyPr vert="horz" lIns="91440" tIns="45720" rIns="91440" bIns="45720" rtlCol="0" anchor="ctr"/>
          <a:lstStyle>
            <a:lvl1pPr algn="r">
              <a:defRPr sz="1000" b="1">
                <a:solidFill>
                  <a:schemeClr val="tx1">
                    <a:tint val="75000"/>
                  </a:schemeClr>
                </a:solidFill>
                <a:latin typeface="Arial" pitchFamily="34" charset="0"/>
                <a:cs typeface="Arial" pitchFamily="34" charset="0"/>
              </a:defRPr>
            </a:lvl1pPr>
          </a:lstStyle>
          <a:p>
            <a:fld id="{E05D7ECF-CC17-4421-85DA-DFD24CA9E84B}" type="slidenum">
              <a:rPr lang="en-CA" kern="1200" smtClean="0">
                <a:solidFill>
                  <a:prstClr val="black">
                    <a:tint val="75000"/>
                  </a:prstClr>
                </a:solidFill>
                <a:ea typeface="+mn-ea"/>
              </a:rPr>
              <a:pPr/>
              <a:t>‹#›</a:t>
            </a:fld>
            <a:endParaRPr lang="en-CA" kern="1200" dirty="0">
              <a:solidFill>
                <a:prstClr val="black">
                  <a:tint val="75000"/>
                </a:prstClr>
              </a:solidFill>
              <a:ea typeface="+mn-ea"/>
            </a:endParaRPr>
          </a:p>
        </p:txBody>
      </p:sp>
    </p:spTree>
  </p:cSld>
  <p:clrMap bg1="lt1" tx1="dk1" bg2="lt2" tx2="dk2" accent1="accent1" accent2="accent2" accent3="accent3" accent4="accent4" accent5="accent5" accent6="accent6" hlink="hlink" folHlink="folHlink"/>
  <p:sldLayoutIdLst>
    <p:sldLayoutId id="214748367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600" b="0" kern="1200">
          <a:solidFill>
            <a:srgbClr val="326195"/>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a:solidFill>
            <a:srgbClr val="1D1D1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rgbClr val="58595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i="1" kern="1200">
          <a:solidFill>
            <a:srgbClr val="58595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i="1" kern="1200">
          <a:solidFill>
            <a:srgbClr val="58595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300" i="1" kern="1200">
          <a:solidFill>
            <a:srgbClr val="58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0077"/>
            <a:ext cx="9144000" cy="1073063"/>
          </a:xfrm>
          <a:prstGeom prst="rect">
            <a:avLst/>
          </a:prstGeom>
        </p:spPr>
      </p:pic>
      <p:sp>
        <p:nvSpPr>
          <p:cNvPr id="2" name="Title Placeholder 1"/>
          <p:cNvSpPr>
            <a:spLocks noGrp="1"/>
          </p:cNvSpPr>
          <p:nvPr>
            <p:ph type="title"/>
          </p:nvPr>
        </p:nvSpPr>
        <p:spPr>
          <a:xfrm>
            <a:off x="457200" y="298478"/>
            <a:ext cx="8229600" cy="1242219"/>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739106"/>
            <a:ext cx="8229600" cy="44918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4"/>
          </p:nvPr>
        </p:nvSpPr>
        <p:spPr>
          <a:xfrm>
            <a:off x="8028384" y="6908117"/>
            <a:ext cx="658416" cy="396820"/>
          </a:xfrm>
          <a:prstGeom prst="rect">
            <a:avLst/>
          </a:prstGeom>
        </p:spPr>
        <p:txBody>
          <a:bodyPr vert="horz" lIns="91440" tIns="45720" rIns="91440" bIns="45720" rtlCol="0" anchor="ctr"/>
          <a:lstStyle>
            <a:lvl1pPr algn="r">
              <a:defRPr sz="1000" b="1">
                <a:solidFill>
                  <a:schemeClr val="tx1">
                    <a:tint val="75000"/>
                  </a:schemeClr>
                </a:solidFill>
                <a:latin typeface="Arial" pitchFamily="34" charset="0"/>
                <a:cs typeface="Arial" pitchFamily="34" charset="0"/>
              </a:defRPr>
            </a:lvl1pPr>
          </a:lstStyle>
          <a:p>
            <a:fld id="{E05D7ECF-CC17-4421-85DA-DFD24CA9E84B}" type="slidenum">
              <a:rPr lang="en-CA" kern="1200" smtClean="0">
                <a:solidFill>
                  <a:prstClr val="black">
                    <a:tint val="75000"/>
                  </a:prstClr>
                </a:solidFill>
                <a:ea typeface="+mn-ea"/>
              </a:rPr>
              <a:pPr/>
              <a:t>‹#›</a:t>
            </a:fld>
            <a:endParaRPr lang="en-CA" kern="1200" dirty="0">
              <a:solidFill>
                <a:prstClr val="black">
                  <a:tint val="75000"/>
                </a:prstClr>
              </a:solidFill>
              <a:ea typeface="+mn-ea"/>
            </a:endParaRPr>
          </a:p>
        </p:txBody>
      </p:sp>
    </p:spTree>
  </p:cSld>
  <p:clrMap bg1="lt1" tx1="dk1" bg2="lt2" tx2="dk2" accent1="accent1" accent2="accent2" accent3="accent3" accent4="accent4" accent5="accent5" accent6="accent6" hlink="hlink" folHlink="folHlink"/>
  <p:sldLayoutIdLst>
    <p:sldLayoutId id="2147483680"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600" b="0" kern="1200">
          <a:solidFill>
            <a:srgbClr val="326195"/>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a:solidFill>
            <a:srgbClr val="1D1D1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rgbClr val="58595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i="1" kern="1200">
          <a:solidFill>
            <a:srgbClr val="58595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i="1" kern="1200">
          <a:solidFill>
            <a:srgbClr val="58595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300" i="1" kern="1200">
          <a:solidFill>
            <a:srgbClr val="58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0070"/>
            <a:ext cx="9144000" cy="1073063"/>
          </a:xfrm>
          <a:prstGeom prst="rect">
            <a:avLst/>
          </a:prstGeom>
        </p:spPr>
      </p:pic>
      <p:sp>
        <p:nvSpPr>
          <p:cNvPr id="2" name="Title Placeholder 1"/>
          <p:cNvSpPr>
            <a:spLocks noGrp="1"/>
          </p:cNvSpPr>
          <p:nvPr>
            <p:ph type="title"/>
          </p:nvPr>
        </p:nvSpPr>
        <p:spPr>
          <a:xfrm>
            <a:off x="457200" y="298478"/>
            <a:ext cx="8229600" cy="1242219"/>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739106"/>
            <a:ext cx="8229600" cy="44918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4"/>
          </p:nvPr>
        </p:nvSpPr>
        <p:spPr>
          <a:xfrm>
            <a:off x="8028384" y="6908117"/>
            <a:ext cx="658416" cy="396820"/>
          </a:xfrm>
          <a:prstGeom prst="rect">
            <a:avLst/>
          </a:prstGeom>
        </p:spPr>
        <p:txBody>
          <a:bodyPr vert="horz" lIns="91440" tIns="45720" rIns="91440" bIns="45720" rtlCol="0" anchor="ctr"/>
          <a:lstStyle>
            <a:lvl1pPr algn="r">
              <a:defRPr sz="1000" b="1">
                <a:solidFill>
                  <a:schemeClr val="tx1">
                    <a:tint val="75000"/>
                  </a:schemeClr>
                </a:solidFill>
                <a:latin typeface="Arial" pitchFamily="34" charset="0"/>
                <a:cs typeface="Arial" pitchFamily="34" charset="0"/>
              </a:defRPr>
            </a:lvl1pPr>
          </a:lstStyle>
          <a:p>
            <a:fld id="{E05D7ECF-CC17-4421-85DA-DFD24CA9E84B}" type="slidenum">
              <a:rPr lang="en-CA" kern="1200" smtClean="0">
                <a:solidFill>
                  <a:prstClr val="black">
                    <a:tint val="75000"/>
                  </a:prstClr>
                </a:solidFill>
                <a:ea typeface="+mn-ea"/>
              </a:rPr>
              <a:pPr/>
              <a:t>‹#›</a:t>
            </a:fld>
            <a:endParaRPr lang="en-CA" kern="1200" dirty="0">
              <a:solidFill>
                <a:prstClr val="black">
                  <a:tint val="75000"/>
                </a:prstClr>
              </a:solidFill>
              <a:ea typeface="+mn-ea"/>
            </a:endParaRPr>
          </a:p>
        </p:txBody>
      </p:sp>
    </p:spTree>
  </p:cSld>
  <p:clrMap bg1="lt1" tx1="dk1" bg2="lt2" tx2="dk2" accent1="accent1" accent2="accent2" accent3="accent3" accent4="accent4" accent5="accent5" accent6="accent6" hlink="hlink" folHlink="folHlink"/>
  <p:sldLayoutIdLst>
    <p:sldLayoutId id="2147483682"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600" b="0" kern="1200">
          <a:solidFill>
            <a:srgbClr val="326195"/>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a:solidFill>
            <a:srgbClr val="1D1D1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rgbClr val="58595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i="1" kern="1200">
          <a:solidFill>
            <a:srgbClr val="58595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i="1" kern="1200">
          <a:solidFill>
            <a:srgbClr val="58595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300" i="1" kern="1200">
          <a:solidFill>
            <a:srgbClr val="58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410063"/>
            <a:ext cx="9144000" cy="1073063"/>
          </a:xfrm>
          <a:prstGeom prst="rect">
            <a:avLst/>
          </a:prstGeom>
        </p:spPr>
      </p:pic>
      <p:sp>
        <p:nvSpPr>
          <p:cNvPr id="2" name="Title Placeholder 1"/>
          <p:cNvSpPr>
            <a:spLocks noGrp="1"/>
          </p:cNvSpPr>
          <p:nvPr>
            <p:ph type="title"/>
          </p:nvPr>
        </p:nvSpPr>
        <p:spPr>
          <a:xfrm>
            <a:off x="457200" y="298478"/>
            <a:ext cx="8229600" cy="1242219"/>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739106"/>
            <a:ext cx="8229600" cy="449182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Slide Number Placeholder 5"/>
          <p:cNvSpPr>
            <a:spLocks noGrp="1"/>
          </p:cNvSpPr>
          <p:nvPr>
            <p:ph type="sldNum" sz="quarter" idx="4"/>
          </p:nvPr>
        </p:nvSpPr>
        <p:spPr>
          <a:xfrm>
            <a:off x="8028384" y="6908117"/>
            <a:ext cx="658416" cy="396820"/>
          </a:xfrm>
          <a:prstGeom prst="rect">
            <a:avLst/>
          </a:prstGeom>
        </p:spPr>
        <p:txBody>
          <a:bodyPr vert="horz" lIns="91440" tIns="45720" rIns="91440" bIns="45720" rtlCol="0" anchor="ctr"/>
          <a:lstStyle>
            <a:lvl1pPr algn="r">
              <a:defRPr sz="1000" b="1">
                <a:solidFill>
                  <a:schemeClr val="tx1">
                    <a:tint val="75000"/>
                  </a:schemeClr>
                </a:solidFill>
                <a:latin typeface="Arial" pitchFamily="34" charset="0"/>
                <a:cs typeface="Arial" pitchFamily="34" charset="0"/>
              </a:defRPr>
            </a:lvl1pPr>
          </a:lstStyle>
          <a:p>
            <a:fld id="{E05D7ECF-CC17-4421-85DA-DFD24CA9E84B}" type="slidenum">
              <a:rPr lang="en-CA" kern="1200" smtClean="0">
                <a:solidFill>
                  <a:prstClr val="black">
                    <a:tint val="75000"/>
                  </a:prstClr>
                </a:solidFill>
                <a:ea typeface="+mn-ea"/>
              </a:rPr>
              <a:pPr/>
              <a:t>‹#›</a:t>
            </a:fld>
            <a:endParaRPr lang="en-CA" kern="1200" dirty="0">
              <a:solidFill>
                <a:prstClr val="black">
                  <a:tint val="75000"/>
                </a:prstClr>
              </a:solidFill>
              <a:ea typeface="+mn-ea"/>
            </a:endParaRPr>
          </a:p>
        </p:txBody>
      </p:sp>
    </p:spTree>
  </p:cSld>
  <p:clrMap bg1="lt1" tx1="dk1" bg2="lt2" tx2="dk2" accent1="accent1" accent2="accent2" accent3="accent3" accent4="accent4" accent5="accent5" accent6="accent6" hlink="hlink" folHlink="folHlink"/>
  <p:sldLayoutIdLst>
    <p:sldLayoutId id="2147483684"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600" b="0" kern="1200">
          <a:solidFill>
            <a:srgbClr val="326195"/>
          </a:solidFill>
          <a:latin typeface="Trebuchet MS"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2600" kern="1200">
          <a:solidFill>
            <a:srgbClr val="1D1D1D"/>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200" kern="1200">
          <a:solidFill>
            <a:srgbClr val="58595B"/>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i="1" kern="1200">
          <a:solidFill>
            <a:srgbClr val="58595B"/>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i="1" kern="1200">
          <a:solidFill>
            <a:srgbClr val="58595B"/>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300" i="1" kern="1200">
          <a:solidFill>
            <a:srgbClr val="58595B"/>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jpeg"/><Relationship Id="rId1" Type="http://schemas.openxmlformats.org/officeDocument/2006/relationships/slideLayout" Target="../slideLayouts/slideLayout18.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mailto:Philippe-Olivier.Giroux@nserc-crsng.gc.ca" TargetMode="External"/><Relationship Id="rId4" Type="http://schemas.openxmlformats.org/officeDocument/2006/relationships/hyperlink" Target="mailto:Alison.Bourgon@cihr-irsc.gc.ca" TargetMode="External"/><Relationship Id="rId5" Type="http://schemas.openxmlformats.org/officeDocument/2006/relationships/hyperlink" Target="mailto:Jessica.Mankowski@cihr-irsc.gc.ca" TargetMode="External"/><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26.xml"/><Relationship Id="rId2" Type="http://schemas.openxmlformats.org/officeDocument/2006/relationships/hyperlink" Target="mailto:jeremy.geelen@sshrc-crsh.gc.ca"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libraries.psu.edu/psul/pubcur/what_is_dm.html"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sheffield.ac.uk/library/rdm/dm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3" Type="http://schemas.openxmlformats.org/officeDocument/2006/relationships/hyperlink" Target="http://www.api-ipy.gc.ca/pg_IPYAPI_055-eng.html" TargetMode="External"/><Relationship Id="rId4" Type="http://schemas.openxmlformats.org/officeDocument/2006/relationships/hyperlink" Target="http://www.genomecanada.ca/medias/PDF/EN/guidelines_genomics_research.pdf" TargetMode="External"/><Relationship Id="rId5" Type="http://schemas.openxmlformats.org/officeDocument/2006/relationships/hyperlink" Target="http://www.nsf.gov/eng/general/dmp.jsp" TargetMode="External"/><Relationship Id="rId6" Type="http://schemas.openxmlformats.org/officeDocument/2006/relationships/hyperlink" Target="http://www.sheffield.ac.uk/psychology/research/groups/dmsppsych/rcukdefs" TargetMode="External"/><Relationship Id="rId7" Type="http://schemas.openxmlformats.org/officeDocument/2006/relationships/hyperlink" Target="http://science.energy.gov/funding-opportunities/digital-data-management/"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 Id="rId3" Type="http://schemas.openxmlformats.org/officeDocument/2006/relationships/image" Target="../media/image1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1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dmp.library.ualberta.ca/projects/my-project-university-of-alberta-template--130?show_form=ye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13.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19.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
            </a:r>
            <a:br>
              <a:rPr lang="en-CA" b="1" dirty="0" smtClean="0"/>
            </a:br>
            <a:endParaRPr lang="en-CA" b="1" dirty="0"/>
          </a:p>
        </p:txBody>
      </p:sp>
      <p:sp>
        <p:nvSpPr>
          <p:cNvPr id="6" name="Content Placeholder 5"/>
          <p:cNvSpPr>
            <a:spLocks noGrp="1"/>
          </p:cNvSpPr>
          <p:nvPr>
            <p:ph idx="1"/>
          </p:nvPr>
        </p:nvSpPr>
        <p:spPr>
          <a:xfrm>
            <a:off x="0" y="1242219"/>
            <a:ext cx="9144000" cy="6211094"/>
          </a:xfrm>
        </p:spPr>
        <p:txBody>
          <a:bodyPr/>
          <a:lstStyle/>
          <a:p>
            <a:pPr marL="0" indent="0" algn="ctr">
              <a:buNone/>
            </a:pPr>
            <a:r>
              <a:rPr lang="en-CA" sz="4000" b="1" dirty="0">
                <a:solidFill>
                  <a:srgbClr val="CC3300"/>
                </a:solidFill>
                <a:ea typeface="+mj-ea"/>
                <a:cs typeface="+mj-cs"/>
              </a:rPr>
              <a:t>DATA MANAGEMENT </a:t>
            </a:r>
            <a:r>
              <a:rPr lang="en-CA" sz="4000" b="1" dirty="0" smtClean="0">
                <a:solidFill>
                  <a:srgbClr val="CC3300"/>
                </a:solidFill>
                <a:ea typeface="+mj-ea"/>
                <a:cs typeface="+mj-cs"/>
              </a:rPr>
              <a:t>PLANS WORKSHOP</a:t>
            </a:r>
            <a:endParaRPr lang="en-CA" dirty="0">
              <a:solidFill>
                <a:srgbClr val="CC33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9482" y="2083313"/>
            <a:ext cx="3996957" cy="102869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6135" y="3581145"/>
            <a:ext cx="3669030" cy="372666"/>
          </a:xfrm>
          <a:prstGeom prst="rect">
            <a:avLst/>
          </a:prstGeom>
        </p:spPr>
      </p:pic>
      <p:sp>
        <p:nvSpPr>
          <p:cNvPr id="8" name="TextBox 7"/>
          <p:cNvSpPr txBox="1"/>
          <p:nvPr/>
        </p:nvSpPr>
        <p:spPr>
          <a:xfrm>
            <a:off x="1489443" y="3953811"/>
            <a:ext cx="6571030" cy="923330"/>
          </a:xfrm>
          <a:prstGeom prst="rect">
            <a:avLst/>
          </a:prstGeom>
          <a:noFill/>
        </p:spPr>
        <p:txBody>
          <a:bodyPr wrap="none" rtlCol="0">
            <a:spAutoFit/>
          </a:bodyPr>
          <a:lstStyle/>
          <a:p>
            <a:r>
              <a:rPr lang="en-CA" sz="1800" b="1" kern="1200" dirty="0">
                <a:solidFill>
                  <a:srgbClr val="333333"/>
                </a:solidFill>
                <a:latin typeface="Verdana"/>
                <a:ea typeface="+mn-ea"/>
                <a:cs typeface="+mn-cs"/>
              </a:rPr>
              <a:t>Social Sciences and Humanities Research </a:t>
            </a:r>
            <a:r>
              <a:rPr lang="en-CA" sz="1800" b="1" kern="1200" dirty="0" smtClean="0">
                <a:solidFill>
                  <a:srgbClr val="333333"/>
                </a:solidFill>
                <a:latin typeface="Verdana"/>
                <a:ea typeface="+mn-ea"/>
                <a:cs typeface="+mn-cs"/>
              </a:rPr>
              <a:t>Council</a:t>
            </a:r>
          </a:p>
          <a:p>
            <a:r>
              <a:rPr lang="fr-FR" sz="1800" b="1" kern="1200" dirty="0" smtClean="0">
                <a:solidFill>
                  <a:srgbClr val="333333"/>
                </a:solidFill>
                <a:latin typeface="Verdana"/>
                <a:ea typeface="+mn-ea"/>
                <a:cs typeface="+mn-cs"/>
              </a:rPr>
              <a:t>Conseil </a:t>
            </a:r>
            <a:r>
              <a:rPr lang="fr-FR" sz="1800" b="1" kern="1200" dirty="0">
                <a:solidFill>
                  <a:srgbClr val="333333"/>
                </a:solidFill>
                <a:latin typeface="Verdana"/>
                <a:ea typeface="+mn-ea"/>
                <a:cs typeface="+mn-cs"/>
              </a:rPr>
              <a:t>de recherches en sciences humaines</a:t>
            </a:r>
          </a:p>
          <a:p>
            <a:endParaRPr lang="en-CA" sz="1800" kern="1200" dirty="0">
              <a:solidFill>
                <a:prstClr val="black"/>
              </a:solidFill>
              <a:latin typeface="Calibri"/>
              <a:ea typeface="+mn-ea"/>
              <a:cs typeface="+mn-cs"/>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5130" y="4951911"/>
            <a:ext cx="2970699" cy="1977500"/>
          </a:xfrm>
          <a:prstGeom prst="rect">
            <a:avLst/>
          </a:prstGeom>
        </p:spPr>
      </p:pic>
    </p:spTree>
    <p:extLst>
      <p:ext uri="{BB962C8B-B14F-4D97-AF65-F5344CB8AC3E}">
        <p14:creationId xmlns:p14="http://schemas.microsoft.com/office/powerpoint/2010/main" val="192278237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r-CA" dirty="0" smtClean="0"/>
              <a:t>Contact Points</a:t>
            </a:r>
            <a:endParaRPr lang="en-CA" dirty="0"/>
          </a:p>
        </p:txBody>
      </p:sp>
      <p:sp>
        <p:nvSpPr>
          <p:cNvPr id="3" name="Slide Number Placeholder 2"/>
          <p:cNvSpPr>
            <a:spLocks noGrp="1"/>
          </p:cNvSpPr>
          <p:nvPr>
            <p:ph type="sldNum" sz="quarter" idx="12"/>
          </p:nvPr>
        </p:nvSpPr>
        <p:spPr/>
        <p:txBody>
          <a:bodyPr/>
          <a:lstStyle/>
          <a:p>
            <a:fld id="{E05D7ECF-CC17-4421-85DA-DFD24CA9E84B}" type="slidenum">
              <a:rPr lang="en-CA" smtClean="0">
                <a:solidFill>
                  <a:prstClr val="black">
                    <a:tint val="75000"/>
                  </a:prstClr>
                </a:solidFill>
              </a:rPr>
              <a:pPr/>
              <a:t>9</a:t>
            </a:fld>
            <a:endParaRPr lang="en-CA">
              <a:solidFill>
                <a:prstClr val="black">
                  <a:tint val="75000"/>
                </a:prstClr>
              </a:solidFill>
            </a:endParaRPr>
          </a:p>
        </p:txBody>
      </p:sp>
      <p:sp>
        <p:nvSpPr>
          <p:cNvPr id="4" name="Text Placeholder 3"/>
          <p:cNvSpPr>
            <a:spLocks noGrp="1"/>
          </p:cNvSpPr>
          <p:nvPr>
            <p:ph type="body" sz="quarter" idx="13"/>
          </p:nvPr>
        </p:nvSpPr>
        <p:spPr>
          <a:xfrm>
            <a:off x="4427988" y="1758465"/>
            <a:ext cx="4258047" cy="4257888"/>
          </a:xfrm>
        </p:spPr>
        <p:txBody>
          <a:bodyPr>
            <a:normAutofit/>
          </a:bodyPr>
          <a:lstStyle/>
          <a:p>
            <a:pPr marL="0" indent="0">
              <a:buNone/>
            </a:pPr>
            <a:r>
              <a:rPr lang="fr-CA" sz="2000" dirty="0" smtClean="0">
                <a:hlinkClick r:id="rId2"/>
              </a:rPr>
              <a:t>Jeremy.Geelen@sshrc-crsh.gc.ca</a:t>
            </a:r>
            <a:endParaRPr lang="fr-CA" sz="2000" dirty="0" smtClean="0"/>
          </a:p>
          <a:p>
            <a:pPr marL="0" indent="0">
              <a:buNone/>
            </a:pPr>
            <a:endParaRPr lang="fr-CA" sz="2000" dirty="0" smtClean="0">
              <a:hlinkClick r:id="rId3"/>
            </a:endParaRPr>
          </a:p>
          <a:p>
            <a:pPr marL="0" indent="0">
              <a:buNone/>
            </a:pPr>
            <a:endParaRPr lang="fr-CA" sz="2000" dirty="0">
              <a:hlinkClick r:id="rId3"/>
            </a:endParaRPr>
          </a:p>
          <a:p>
            <a:pPr marL="0" indent="0">
              <a:buNone/>
            </a:pPr>
            <a:r>
              <a:rPr lang="fr-CA" sz="2000" dirty="0" smtClean="0">
                <a:hlinkClick r:id="rId3"/>
              </a:rPr>
              <a:t>Philippe-Olivier.Giroux@nserc-crsng.gc.ca</a:t>
            </a:r>
            <a:endParaRPr lang="fr-CA" sz="2000" dirty="0" smtClean="0"/>
          </a:p>
          <a:p>
            <a:pPr marL="0" indent="0">
              <a:buNone/>
            </a:pPr>
            <a:endParaRPr lang="fr-CA" sz="2000" dirty="0"/>
          </a:p>
          <a:p>
            <a:pPr marL="0" indent="0">
              <a:buNone/>
            </a:pPr>
            <a:endParaRPr lang="fr-CA" sz="2000" dirty="0" smtClean="0">
              <a:hlinkClick r:id="rId4"/>
            </a:endParaRPr>
          </a:p>
          <a:p>
            <a:pPr marL="0" indent="0">
              <a:buNone/>
            </a:pPr>
            <a:endParaRPr lang="fr-CA" sz="2000" dirty="0">
              <a:hlinkClick r:id="rId4"/>
            </a:endParaRPr>
          </a:p>
          <a:p>
            <a:pPr marL="0" indent="0">
              <a:buNone/>
            </a:pPr>
            <a:r>
              <a:rPr lang="fr-CA" sz="2000" dirty="0" smtClean="0">
                <a:hlinkClick r:id="rId5"/>
              </a:rPr>
              <a:t>Jessica.Mankowski@cihr-irsc.gc.ca</a:t>
            </a:r>
            <a:endParaRPr lang="fr-CA" sz="2000" dirty="0" smtClean="0"/>
          </a:p>
          <a:p>
            <a:pPr marL="0" indent="0">
              <a:buNone/>
            </a:pPr>
            <a:endParaRPr lang="fr-CA" sz="2000" dirty="0" smtClean="0"/>
          </a:p>
          <a:p>
            <a:pPr marL="0" indent="0">
              <a:buNone/>
            </a:pPr>
            <a:endParaRPr lang="fr-CA" sz="2000" dirty="0" smtClean="0"/>
          </a:p>
          <a:p>
            <a:pPr marL="0" indent="0">
              <a:buNone/>
            </a:pPr>
            <a:endParaRPr lang="en-CA" sz="2000" dirty="0"/>
          </a:p>
        </p:txBody>
      </p:sp>
      <p:pic>
        <p:nvPicPr>
          <p:cNvPr id="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1692171"/>
            <a:ext cx="3115750" cy="66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637" y="2858373"/>
            <a:ext cx="2217669" cy="102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4802" y="4352726"/>
            <a:ext cx="1918501" cy="116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56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ctrTitle"/>
          </p:nvPr>
        </p:nvSpPr>
        <p:spPr>
          <a:xfrm>
            <a:off x="685800" y="1407848"/>
            <a:ext cx="7772400" cy="1987548"/>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1" i="0" u="none" strike="noStrike" cap="none" baseline="0" dirty="0">
                <a:solidFill>
                  <a:schemeClr val="dk1"/>
                </a:solidFill>
                <a:latin typeface="Calibri"/>
                <a:ea typeface="Calibri"/>
                <a:cs typeface="Calibri"/>
                <a:sym typeface="Calibri"/>
              </a:rPr>
              <a:t/>
            </a:r>
            <a:br>
              <a:rPr lang="en-US" sz="3950" b="1" i="0" u="none" strike="noStrike" cap="none" baseline="0" dirty="0">
                <a:solidFill>
                  <a:schemeClr val="dk1"/>
                </a:solidFill>
                <a:latin typeface="Calibri"/>
                <a:ea typeface="Calibri"/>
                <a:cs typeface="Calibri"/>
                <a:sym typeface="Calibri"/>
              </a:rPr>
            </a:br>
            <a:r>
              <a:rPr lang="en-US" sz="3950" b="1" i="0" u="none" strike="noStrike" cap="none" baseline="0" dirty="0">
                <a:solidFill>
                  <a:schemeClr val="dk1"/>
                </a:solidFill>
                <a:latin typeface="Calibri"/>
                <a:ea typeface="Calibri"/>
                <a:cs typeface="Calibri"/>
                <a:sym typeface="Calibri"/>
              </a:rPr>
              <a:t/>
            </a:r>
            <a:br>
              <a:rPr lang="en-US" sz="3950" b="1" i="0" u="none" strike="noStrike" cap="none" baseline="0" dirty="0">
                <a:solidFill>
                  <a:schemeClr val="dk1"/>
                </a:solidFill>
                <a:latin typeface="Calibri"/>
                <a:ea typeface="Calibri"/>
                <a:cs typeface="Calibri"/>
                <a:sym typeface="Calibri"/>
              </a:rPr>
            </a:br>
            <a:r>
              <a:rPr lang="en-US" sz="3950" b="1" i="0" u="none" strike="noStrike" cap="none" baseline="0" dirty="0">
                <a:solidFill>
                  <a:schemeClr val="dk1"/>
                </a:solidFill>
                <a:latin typeface="Calibri"/>
                <a:ea typeface="Calibri"/>
                <a:cs typeface="Calibri"/>
                <a:sym typeface="Calibri"/>
              </a:rPr>
              <a:t>Data Management Plans</a:t>
            </a:r>
            <a:r>
              <a:rPr lang="en-US" sz="3950" b="1" i="0" u="none" strike="noStrike" cap="none" baseline="0" dirty="0" smtClean="0">
                <a:solidFill>
                  <a:schemeClr val="dk1"/>
                </a:solidFill>
                <a:latin typeface="Calibri"/>
                <a:ea typeface="Calibri"/>
                <a:cs typeface="Calibri"/>
                <a:sym typeface="Calibri"/>
              </a:rPr>
              <a:t>:  Policy </a:t>
            </a:r>
            <a:r>
              <a:rPr lang="en-US" sz="3950" b="1" i="0" u="none" strike="noStrike" cap="none" baseline="0" dirty="0">
                <a:solidFill>
                  <a:schemeClr val="dk1"/>
                </a:solidFill>
                <a:latin typeface="Calibri"/>
                <a:ea typeface="Calibri"/>
                <a:cs typeface="Calibri"/>
                <a:sym typeface="Calibri"/>
              </a:rPr>
              <a:t>and </a:t>
            </a:r>
            <a:r>
              <a:rPr lang="en-US" sz="3950" b="1" i="0" u="none" strike="noStrike" cap="none" baseline="0" dirty="0" smtClean="0">
                <a:solidFill>
                  <a:schemeClr val="dk1"/>
                </a:solidFill>
                <a:latin typeface="Calibri"/>
                <a:ea typeface="Calibri"/>
                <a:cs typeface="Calibri"/>
                <a:sym typeface="Calibri"/>
              </a:rPr>
              <a:t>Practice</a:t>
            </a:r>
            <a:br>
              <a:rPr lang="en-US" sz="3950" b="1" i="0" u="none" strike="noStrike" cap="none" baseline="0" dirty="0" smtClean="0">
                <a:solidFill>
                  <a:schemeClr val="dk1"/>
                </a:solidFill>
                <a:latin typeface="Calibri"/>
                <a:ea typeface="Calibri"/>
                <a:cs typeface="Calibri"/>
                <a:sym typeface="Calibri"/>
              </a:rPr>
            </a:br>
            <a:r>
              <a:rPr lang="en-US" sz="3950" b="1" dirty="0">
                <a:solidFill>
                  <a:schemeClr val="dk1"/>
                </a:solidFill>
                <a:latin typeface="Calibri"/>
                <a:ea typeface="Calibri"/>
                <a:cs typeface="Calibri"/>
                <a:sym typeface="Calibri"/>
              </a:rPr>
              <a:t/>
            </a:r>
            <a:br>
              <a:rPr lang="en-US" sz="3950" b="1" dirty="0">
                <a:solidFill>
                  <a:schemeClr val="dk1"/>
                </a:solidFill>
                <a:latin typeface="Calibri"/>
                <a:ea typeface="Calibri"/>
                <a:cs typeface="Calibri"/>
                <a:sym typeface="Calibri"/>
              </a:rPr>
            </a:br>
            <a:r>
              <a:rPr lang="en-US" sz="3250" b="1" i="0" u="none" strike="noStrike" cap="none" baseline="0" dirty="0" smtClean="0">
                <a:solidFill>
                  <a:srgbClr val="17365D"/>
                </a:solidFill>
                <a:latin typeface="Calibri"/>
                <a:ea typeface="Calibri"/>
                <a:cs typeface="Calibri"/>
                <a:sym typeface="Calibri"/>
              </a:rPr>
              <a:t>Workshop</a:t>
            </a:r>
            <a:endParaRPr lang="en-US" sz="3250" b="1" i="0" u="none" strike="noStrike" cap="none" baseline="0" dirty="0">
              <a:solidFill>
                <a:srgbClr val="17365D"/>
              </a:solidFill>
              <a:latin typeface="Calibri"/>
              <a:ea typeface="Calibri"/>
              <a:cs typeface="Calibri"/>
              <a:sym typeface="Calibri"/>
            </a:endParaRPr>
          </a:p>
        </p:txBody>
      </p:sp>
      <p:sp>
        <p:nvSpPr>
          <p:cNvPr id="103" name="Shape 103"/>
          <p:cNvSpPr txBox="1">
            <a:spLocks noGrp="1"/>
          </p:cNvSpPr>
          <p:nvPr>
            <p:ph type="subTitle" idx="1"/>
          </p:nvPr>
        </p:nvSpPr>
        <p:spPr>
          <a:xfrm>
            <a:off x="1371613" y="3525961"/>
            <a:ext cx="6400799" cy="2602318"/>
          </a:xfrm>
          <a:prstGeom prst="rect">
            <a:avLst/>
          </a:prstGeom>
          <a:noFill/>
          <a:ln>
            <a:noFill/>
          </a:ln>
        </p:spPr>
        <p:txBody>
          <a:bodyPr lIns="91425" tIns="45700" rIns="91425" bIns="45700" anchor="t" anchorCtr="0">
            <a:noAutofit/>
          </a:bodyPr>
          <a:lstStyle/>
          <a:p>
            <a:pPr marL="0" marR="0" lvl="0" indent="0" algn="ctr" rtl="0">
              <a:lnSpc>
                <a:spcPct val="80000"/>
              </a:lnSpc>
              <a:spcBef>
                <a:spcPts val="0"/>
              </a:spcBef>
              <a:buClr>
                <a:schemeClr val="dk1"/>
              </a:buClr>
              <a:buSzPct val="25000"/>
              <a:buFont typeface="Arial"/>
              <a:buNone/>
            </a:pPr>
            <a:endParaRPr lang="en-US" sz="2800" b="0" i="0" u="none" strike="noStrike" cap="none" baseline="0" dirty="0" smtClean="0">
              <a:solidFill>
                <a:schemeClr val="dk1"/>
              </a:solidFill>
              <a:latin typeface="Calibri"/>
              <a:ea typeface="Calibri"/>
              <a:cs typeface="Calibri"/>
              <a:sym typeface="Calibri"/>
            </a:endParaRPr>
          </a:p>
          <a:p>
            <a:pPr marL="0" marR="0" lvl="0" indent="0" algn="ctr" rtl="0">
              <a:lnSpc>
                <a:spcPct val="80000"/>
              </a:lnSpc>
              <a:spcBef>
                <a:spcPts val="0"/>
              </a:spcBef>
              <a:buClr>
                <a:schemeClr val="dk1"/>
              </a:buClr>
              <a:buSzPct val="25000"/>
              <a:buFont typeface="Arial"/>
              <a:buNone/>
            </a:pPr>
            <a:endParaRPr lang="en-US" sz="2800" dirty="0">
              <a:solidFill>
                <a:schemeClr val="dk1"/>
              </a:solidFill>
              <a:latin typeface="Calibri"/>
              <a:ea typeface="Calibri"/>
              <a:cs typeface="Calibri"/>
              <a:sym typeface="Calibri"/>
            </a:endParaRPr>
          </a:p>
          <a:p>
            <a:pPr marL="0" marR="0" lvl="0" indent="0" algn="ctr" rtl="0">
              <a:lnSpc>
                <a:spcPct val="80000"/>
              </a:lnSpc>
              <a:spcBef>
                <a:spcPts val="0"/>
              </a:spcBef>
              <a:buClr>
                <a:schemeClr val="dk1"/>
              </a:buClr>
              <a:buSzPct val="25000"/>
              <a:buFont typeface="Arial"/>
              <a:buNone/>
            </a:pPr>
            <a:endParaRPr lang="en-US" sz="2800" b="0" i="0" u="none" strike="noStrike" cap="none" baseline="0" dirty="0" smtClean="0">
              <a:solidFill>
                <a:schemeClr val="dk1"/>
              </a:solidFill>
              <a:latin typeface="Calibri"/>
              <a:ea typeface="Calibri"/>
              <a:cs typeface="Calibri"/>
              <a:sym typeface="Calibri"/>
            </a:endParaRPr>
          </a:p>
          <a:p>
            <a:pPr marL="0" marR="0" lvl="0" indent="0" algn="ctr" rtl="0">
              <a:lnSpc>
                <a:spcPct val="80000"/>
              </a:lnSpc>
              <a:spcBef>
                <a:spcPts val="0"/>
              </a:spcBef>
              <a:buClr>
                <a:schemeClr val="dk1"/>
              </a:buClr>
              <a:buSzPct val="25000"/>
              <a:buFont typeface="Arial"/>
              <a:buNone/>
            </a:pPr>
            <a:r>
              <a:rPr lang="en-US" sz="2800" b="0" i="0" u="none" strike="noStrike" cap="none" baseline="0" dirty="0" smtClean="0">
                <a:solidFill>
                  <a:schemeClr val="dk1"/>
                </a:solidFill>
                <a:latin typeface="Calibri"/>
                <a:ea typeface="Calibri"/>
                <a:cs typeface="Calibri"/>
                <a:sym typeface="Calibri"/>
              </a:rPr>
              <a:t>Canadian </a:t>
            </a:r>
            <a:r>
              <a:rPr lang="en-US" sz="2800" b="0" i="0" u="none" strike="noStrike" cap="none" baseline="0" dirty="0">
                <a:solidFill>
                  <a:schemeClr val="dk1"/>
                </a:solidFill>
                <a:latin typeface="Calibri"/>
                <a:ea typeface="Calibri"/>
                <a:cs typeface="Calibri"/>
                <a:sym typeface="Calibri"/>
              </a:rPr>
              <a:t>Science Policy Conference 2014</a:t>
            </a:r>
          </a:p>
          <a:p>
            <a:pPr marL="0" marR="0" lvl="0" indent="0" algn="ctr" rtl="0">
              <a:lnSpc>
                <a:spcPct val="80000"/>
              </a:lnSpc>
              <a:spcBef>
                <a:spcPts val="448"/>
              </a:spcBef>
              <a:buClr>
                <a:srgbClr val="888888"/>
              </a:buClr>
              <a:buFont typeface="Arial"/>
              <a:buNone/>
            </a:pPr>
            <a:endParaRPr sz="2250" b="0" i="0" u="none" strike="noStrike" cap="none" baseline="0" dirty="0">
              <a:solidFill>
                <a:srgbClr val="366092"/>
              </a:solidFill>
              <a:latin typeface="Calibri"/>
              <a:ea typeface="Calibri"/>
              <a:cs typeface="Calibri"/>
              <a:sym typeface="Calibri"/>
            </a:endParaRPr>
          </a:p>
          <a:p>
            <a:pPr marL="0" marR="0" lvl="0" indent="0" algn="ctr" rtl="0">
              <a:lnSpc>
                <a:spcPct val="80000"/>
              </a:lnSpc>
              <a:spcBef>
                <a:spcPts val="450"/>
              </a:spcBef>
              <a:buClr>
                <a:srgbClr val="366092"/>
              </a:buClr>
              <a:buSzPct val="25000"/>
              <a:buFont typeface="Arial"/>
              <a:buNone/>
            </a:pPr>
            <a:r>
              <a:rPr lang="en-US" sz="2250" b="0" i="0" u="none" strike="noStrike" cap="none" baseline="0" dirty="0">
                <a:solidFill>
                  <a:srgbClr val="366092"/>
                </a:solidFill>
                <a:latin typeface="Calibri"/>
                <a:ea typeface="Calibri"/>
                <a:cs typeface="Calibri"/>
                <a:sym typeface="Calibri"/>
              </a:rPr>
              <a:t>Chuck Humphrey, University of Alberta</a:t>
            </a:r>
          </a:p>
          <a:p>
            <a:pPr marL="0" marR="0" lvl="0" indent="0" algn="ctr" rtl="0">
              <a:lnSpc>
                <a:spcPct val="80000"/>
              </a:lnSpc>
              <a:spcBef>
                <a:spcPts val="450"/>
              </a:spcBef>
              <a:buClr>
                <a:srgbClr val="366092"/>
              </a:buClr>
              <a:buSzPct val="25000"/>
              <a:buFont typeface="Arial"/>
              <a:buNone/>
            </a:pPr>
            <a:r>
              <a:rPr lang="en-US" sz="2250" b="0" i="0" u="none" strike="noStrike" cap="none" baseline="0" dirty="0">
                <a:solidFill>
                  <a:srgbClr val="366092"/>
                </a:solidFill>
                <a:latin typeface="Calibri"/>
                <a:ea typeface="Calibri"/>
                <a:cs typeface="Calibri"/>
                <a:sym typeface="Calibri"/>
              </a:rPr>
              <a:t>Ernie </a:t>
            </a:r>
            <a:r>
              <a:rPr lang="en-US" sz="2250" b="0" i="0" u="none" strike="noStrike" cap="none" baseline="0" dirty="0" err="1">
                <a:solidFill>
                  <a:srgbClr val="366092"/>
                </a:solidFill>
                <a:latin typeface="Calibri"/>
                <a:ea typeface="Calibri"/>
                <a:cs typeface="Calibri"/>
                <a:sym typeface="Calibri"/>
              </a:rPr>
              <a:t>Boyko</a:t>
            </a:r>
            <a:r>
              <a:rPr lang="en-US" sz="2250" b="0" i="0" u="none" strike="noStrike" cap="none" baseline="0" dirty="0">
                <a:solidFill>
                  <a:srgbClr val="366092"/>
                </a:solidFill>
                <a:latin typeface="Calibri"/>
                <a:ea typeface="Calibri"/>
                <a:cs typeface="Calibri"/>
                <a:sym typeface="Calibri"/>
              </a:rPr>
              <a:t> &amp; Wendy Watkins, Carleton University</a:t>
            </a:r>
          </a:p>
          <a:p>
            <a:pPr marL="0" marR="0" lvl="0" indent="0" algn="ctr" rtl="0">
              <a:lnSpc>
                <a:spcPct val="80000"/>
              </a:lnSpc>
              <a:spcBef>
                <a:spcPts val="450"/>
              </a:spcBef>
              <a:buClr>
                <a:srgbClr val="366092"/>
              </a:buClr>
              <a:buSzPct val="25000"/>
              <a:buFont typeface="Arial"/>
              <a:buNone/>
            </a:pPr>
            <a:endParaRPr lang="en-US" sz="2250" b="0" i="0" u="none" strike="noStrike" cap="none" baseline="0" dirty="0">
              <a:solidFill>
                <a:srgbClr val="366092"/>
              </a:solidFill>
              <a:latin typeface="Calibri"/>
              <a:ea typeface="Calibri"/>
              <a:cs typeface="Calibri"/>
              <a:sym typeface="Calibri"/>
            </a:endParaRPr>
          </a:p>
        </p:txBody>
      </p:sp>
      <p:sp>
        <p:nvSpPr>
          <p:cNvPr id="104" name="Shape 104"/>
          <p:cNvSpPr/>
          <p:nvPr/>
        </p:nvSpPr>
        <p:spPr>
          <a:xfrm>
            <a:off x="4453217" y="3525959"/>
            <a:ext cx="237566" cy="40139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a:solidFill>
                  <a:schemeClr val="dk1"/>
                </a:solidFill>
                <a:latin typeface="Calibri"/>
                <a:ea typeface="Calibri"/>
                <a:cs typeface="Calibri"/>
                <a:sym typeface="Calibri"/>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457200" y="298478"/>
            <a:ext cx="8229600" cy="124221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Outline</a:t>
            </a:r>
          </a:p>
        </p:txBody>
      </p:sp>
      <p:sp>
        <p:nvSpPr>
          <p:cNvPr id="110" name="Shape 110"/>
          <p:cNvSpPr txBox="1">
            <a:spLocks noGrp="1"/>
          </p:cNvSpPr>
          <p:nvPr>
            <p:ph type="body" idx="1"/>
          </p:nvPr>
        </p:nvSpPr>
        <p:spPr>
          <a:xfrm>
            <a:off x="457200" y="1656295"/>
            <a:ext cx="8229600" cy="4918991"/>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98333"/>
              <a:buFont typeface="Noto Symbol"/>
              <a:buChar char="➢"/>
            </a:pPr>
            <a:r>
              <a:rPr lang="en-US" sz="2950" b="0" i="0" u="none" strike="noStrike" cap="none" baseline="0">
                <a:solidFill>
                  <a:schemeClr val="dk1"/>
                </a:solidFill>
                <a:latin typeface="Arial"/>
                <a:ea typeface="Arial"/>
                <a:cs typeface="Arial"/>
                <a:sym typeface="Arial"/>
              </a:rPr>
              <a:t>Workshop objectives</a:t>
            </a:r>
          </a:p>
          <a:p>
            <a:pPr marL="342900" marR="0" lvl="0" indent="-342900" algn="l" rtl="0">
              <a:spcBef>
                <a:spcPts val="590"/>
              </a:spcBef>
              <a:buClr>
                <a:schemeClr val="dk1"/>
              </a:buClr>
              <a:buSzPct val="98333"/>
              <a:buFont typeface="Noto Symbol"/>
              <a:buChar char="➢"/>
            </a:pPr>
            <a:r>
              <a:rPr lang="en-US" sz="2950" b="0" i="0" u="none" strike="noStrike" cap="none" baseline="0">
                <a:solidFill>
                  <a:schemeClr val="dk1"/>
                </a:solidFill>
                <a:latin typeface="Arial"/>
                <a:ea typeface="Arial"/>
                <a:cs typeface="Arial"/>
                <a:sym typeface="Arial"/>
              </a:rPr>
              <a:t>Context for Data Management Plans (DMPs)</a:t>
            </a:r>
          </a:p>
          <a:p>
            <a:pPr marL="742950" marR="0" lvl="1" indent="-285750" algn="l" rtl="0">
              <a:spcBef>
                <a:spcPts val="520"/>
              </a:spcBef>
              <a:buClr>
                <a:schemeClr val="dk1"/>
              </a:buClr>
              <a:buSzPct val="100000"/>
              <a:buFont typeface="Noto Symbol"/>
              <a:buChar char="○"/>
            </a:pPr>
            <a:r>
              <a:rPr lang="en-US" sz="2600">
                <a:solidFill>
                  <a:schemeClr val="dk1"/>
                </a:solidFill>
              </a:rPr>
              <a:t>Why research data management</a:t>
            </a:r>
          </a:p>
          <a:p>
            <a:pPr marL="742950" marR="0" lvl="1" indent="-285750" algn="l" rtl="0">
              <a:spcBef>
                <a:spcPts val="520"/>
              </a:spcBef>
              <a:buClr>
                <a:schemeClr val="dk1"/>
              </a:buClr>
              <a:buSzPct val="100000"/>
              <a:buFont typeface="Noto Symbol"/>
              <a:buChar char="○"/>
            </a:pPr>
            <a:r>
              <a:rPr lang="en-US" sz="2600" b="0" i="0" u="none" strike="noStrike" cap="none" baseline="0">
                <a:solidFill>
                  <a:schemeClr val="dk1"/>
                </a:solidFill>
                <a:latin typeface="Arial"/>
                <a:ea typeface="Arial"/>
                <a:cs typeface="Arial"/>
                <a:sym typeface="Arial"/>
              </a:rPr>
              <a:t>Drivers and uptake</a:t>
            </a:r>
          </a:p>
          <a:p>
            <a:pPr marL="342900" marR="0" lvl="0" indent="-342900" algn="l" rtl="0">
              <a:spcBef>
                <a:spcPts val="590"/>
              </a:spcBef>
              <a:buClr>
                <a:schemeClr val="dk1"/>
              </a:buClr>
              <a:buSzPct val="98333"/>
              <a:buFont typeface="Noto Symbol"/>
              <a:buChar char="➢"/>
            </a:pPr>
            <a:r>
              <a:rPr lang="en-US" sz="2950" b="0" i="0" u="none" strike="noStrike" cap="none" baseline="0">
                <a:solidFill>
                  <a:schemeClr val="dk1"/>
                </a:solidFill>
                <a:latin typeface="Arial"/>
                <a:ea typeface="Arial"/>
                <a:cs typeface="Arial"/>
                <a:sym typeface="Arial"/>
              </a:rPr>
              <a:t>DMP purpose, process, and practice</a:t>
            </a:r>
          </a:p>
          <a:p>
            <a:pPr marL="742950" marR="0" lvl="1" indent="-285750" algn="l" rtl="0">
              <a:spcBef>
                <a:spcPts val="520"/>
              </a:spcBef>
              <a:buClr>
                <a:schemeClr val="dk1"/>
              </a:buClr>
              <a:buSzPct val="100000"/>
              <a:buFont typeface="Noto Symbol"/>
              <a:buChar char="○"/>
            </a:pPr>
            <a:r>
              <a:rPr lang="en-US" sz="2600" b="0" i="0" u="none" strike="noStrike" cap="none" baseline="0">
                <a:solidFill>
                  <a:schemeClr val="dk1"/>
                </a:solidFill>
                <a:latin typeface="Arial"/>
                <a:ea typeface="Arial"/>
                <a:cs typeface="Arial"/>
                <a:sym typeface="Arial"/>
              </a:rPr>
              <a:t>Purpose: values associated with data principles</a:t>
            </a:r>
          </a:p>
          <a:p>
            <a:pPr marL="742950" marR="0" lvl="1" indent="-285750" algn="l" rtl="0">
              <a:spcBef>
                <a:spcPts val="520"/>
              </a:spcBef>
              <a:buClr>
                <a:schemeClr val="dk1"/>
              </a:buClr>
              <a:buSzPct val="100000"/>
              <a:buFont typeface="Noto Symbol"/>
              <a:buChar char="○"/>
            </a:pPr>
            <a:r>
              <a:rPr lang="en-US" sz="2600" b="0" i="0" u="none" strike="noStrike" cap="none" baseline="0">
                <a:solidFill>
                  <a:schemeClr val="dk1"/>
                </a:solidFill>
                <a:latin typeface="Arial"/>
                <a:ea typeface="Arial"/>
                <a:cs typeface="Arial"/>
                <a:sym typeface="Arial"/>
              </a:rPr>
              <a:t>Process: procedures and guidelines</a:t>
            </a:r>
          </a:p>
          <a:p>
            <a:pPr marL="742950" marR="0" lvl="1" indent="-285750" algn="l" rtl="0">
              <a:spcBef>
                <a:spcPts val="520"/>
              </a:spcBef>
              <a:buClr>
                <a:schemeClr val="dk1"/>
              </a:buClr>
              <a:buSzPct val="100000"/>
              <a:buFont typeface="Noto Symbol"/>
              <a:buChar char="○"/>
            </a:pPr>
            <a:r>
              <a:rPr lang="en-US" sz="2600" b="0" i="0" u="none" strike="noStrike" cap="none" baseline="0">
                <a:solidFill>
                  <a:schemeClr val="dk1"/>
                </a:solidFill>
                <a:latin typeface="Arial"/>
                <a:ea typeface="Arial"/>
                <a:cs typeface="Arial"/>
                <a:sym typeface="Arial"/>
              </a:rPr>
              <a:t>Practice: templates and tools</a:t>
            </a:r>
          </a:p>
          <a:p>
            <a:pPr marL="342900" marR="0" lvl="0" indent="-342900" algn="l" rtl="0">
              <a:spcBef>
                <a:spcPts val="590"/>
              </a:spcBef>
              <a:buClr>
                <a:schemeClr val="dk1"/>
              </a:buClr>
              <a:buSzPct val="98333"/>
              <a:buFont typeface="Noto Symbol"/>
              <a:buChar char="➢"/>
            </a:pPr>
            <a:r>
              <a:rPr lang="en-US" sz="2950" b="0" i="0" u="none" strike="noStrike" cap="none" baseline="0">
                <a:solidFill>
                  <a:schemeClr val="dk1"/>
                </a:solidFill>
                <a:latin typeface="Arial"/>
                <a:ea typeface="Arial"/>
                <a:cs typeface="Arial"/>
                <a:sym typeface="Arial"/>
              </a:rPr>
              <a:t>An exercise</a:t>
            </a:r>
          </a:p>
          <a:p>
            <a:pPr marL="342900" marR="0" lvl="0" indent="-154940" algn="l" rtl="0">
              <a:spcBef>
                <a:spcPts val="592"/>
              </a:spcBef>
              <a:buClr>
                <a:schemeClr val="dk1"/>
              </a:buClr>
              <a:buFont typeface="Arial"/>
              <a:buNone/>
            </a:pPr>
            <a:endParaRPr sz="2950" b="0" i="0" u="none" strike="noStrike" cap="none" baseline="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457200" y="298478"/>
            <a:ext cx="8229600" cy="124221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1" i="0" u="none" strike="noStrike" cap="none" baseline="0" dirty="0" smtClean="0">
                <a:solidFill>
                  <a:schemeClr val="dk1"/>
                </a:solidFill>
                <a:latin typeface="Calibri"/>
                <a:ea typeface="Calibri"/>
                <a:cs typeface="Calibri"/>
                <a:sym typeface="Calibri"/>
              </a:rPr>
              <a:t>After </a:t>
            </a:r>
            <a:r>
              <a:rPr lang="en-US" sz="3950" b="1" i="0" u="none" strike="noStrike" cap="none" baseline="0" dirty="0">
                <a:solidFill>
                  <a:schemeClr val="dk1"/>
                </a:solidFill>
                <a:latin typeface="Calibri"/>
                <a:ea typeface="Calibri"/>
                <a:cs typeface="Calibri"/>
                <a:sym typeface="Calibri"/>
              </a:rPr>
              <a:t>this workshop, you should be able to:</a:t>
            </a:r>
          </a:p>
        </p:txBody>
      </p:sp>
      <p:sp>
        <p:nvSpPr>
          <p:cNvPr id="116" name="Shape 116"/>
          <p:cNvSpPr txBox="1">
            <a:spLocks noGrp="1"/>
          </p:cNvSpPr>
          <p:nvPr>
            <p:ph type="body" idx="1"/>
          </p:nvPr>
        </p:nvSpPr>
        <p:spPr>
          <a:xfrm>
            <a:off x="457200" y="1739108"/>
            <a:ext cx="8229600" cy="4918842"/>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Noto Symbol"/>
              <a:buChar char="➢"/>
            </a:pPr>
            <a:r>
              <a:rPr lang="en-US" sz="3200" b="0" i="0" u="none" strike="noStrike" cap="none" baseline="0" dirty="0">
                <a:solidFill>
                  <a:schemeClr val="dk1"/>
                </a:solidFill>
                <a:latin typeface="Arial"/>
                <a:ea typeface="Arial"/>
                <a:cs typeface="Arial"/>
                <a:sym typeface="Arial"/>
              </a:rPr>
              <a:t>Describe to a colleague the purpose and use of a DMP</a:t>
            </a:r>
            <a:r>
              <a:rPr lang="en-US" sz="3200" dirty="0">
                <a:solidFill>
                  <a:schemeClr val="dk1"/>
                </a:solidFill>
              </a:rPr>
              <a:t>,</a:t>
            </a:r>
            <a:r>
              <a:rPr lang="en-US" sz="3200" b="0" i="0" u="none" strike="noStrike" cap="none" baseline="0" dirty="0">
                <a:solidFill>
                  <a:schemeClr val="dk1"/>
                </a:solidFill>
                <a:latin typeface="Arial"/>
                <a:ea typeface="Arial"/>
                <a:cs typeface="Arial"/>
                <a:sym typeface="Arial"/>
              </a:rPr>
              <a:t> </a:t>
            </a:r>
          </a:p>
          <a:p>
            <a:pPr marL="342900" marR="0" lvl="0" indent="-342900" algn="l" rtl="0">
              <a:spcBef>
                <a:spcPts val="640"/>
              </a:spcBef>
              <a:buClr>
                <a:schemeClr val="dk1"/>
              </a:buClr>
              <a:buSzPct val="100000"/>
              <a:buFont typeface="Noto Symbol"/>
              <a:buChar char="➢"/>
            </a:pPr>
            <a:r>
              <a:rPr lang="en-US" sz="3200" b="0" i="0" u="none" strike="noStrike" cap="none" baseline="0" dirty="0">
                <a:solidFill>
                  <a:schemeClr val="dk1"/>
                </a:solidFill>
                <a:latin typeface="Arial"/>
                <a:ea typeface="Arial"/>
                <a:cs typeface="Arial"/>
                <a:sym typeface="Arial"/>
              </a:rPr>
              <a:t>Understand the driver or drivers for DMPs that apply to your research context,</a:t>
            </a:r>
          </a:p>
          <a:p>
            <a:pPr marL="342900" marR="0" lvl="0" indent="-342900" algn="l" rtl="0">
              <a:spcBef>
                <a:spcPts val="640"/>
              </a:spcBef>
              <a:buClr>
                <a:schemeClr val="dk1"/>
              </a:buClr>
              <a:buSzPct val="100000"/>
              <a:buFont typeface="Noto Symbol"/>
              <a:buChar char="➢"/>
            </a:pPr>
            <a:r>
              <a:rPr lang="en-US" sz="3200" b="0" i="0" u="none" strike="noStrike" cap="none" baseline="0" dirty="0">
                <a:solidFill>
                  <a:schemeClr val="dk1"/>
                </a:solidFill>
                <a:latin typeface="Arial"/>
                <a:ea typeface="Arial"/>
                <a:cs typeface="Arial"/>
                <a:sym typeface="Arial"/>
              </a:rPr>
              <a:t>Have a knowledge of the tools to produce a DMP, and</a:t>
            </a:r>
          </a:p>
          <a:p>
            <a:pPr marL="342900" marR="0" lvl="0" indent="-342900" algn="l" rtl="0">
              <a:spcBef>
                <a:spcPts val="640"/>
              </a:spcBef>
              <a:buClr>
                <a:schemeClr val="dk1"/>
              </a:buClr>
              <a:buSzPct val="100000"/>
              <a:buFont typeface="Noto Symbol"/>
              <a:buChar char="➢"/>
            </a:pPr>
            <a:r>
              <a:rPr lang="en-US" sz="3200" b="0" i="0" u="none" strike="noStrike" cap="none" baseline="0" dirty="0">
                <a:solidFill>
                  <a:schemeClr val="dk1"/>
                </a:solidFill>
                <a:latin typeface="Arial"/>
                <a:ea typeface="Arial"/>
                <a:cs typeface="Arial"/>
                <a:sym typeface="Arial"/>
              </a:rPr>
              <a:t>Complete a draft DMP</a:t>
            </a:r>
            <a:r>
              <a:rPr lang="en-US" sz="3200" dirty="0">
                <a:solidFill>
                  <a:schemeClr val="dk1"/>
                </a:solidFill>
              </a:rPr>
              <a:t> </a:t>
            </a:r>
            <a:r>
              <a:rPr lang="en-US" sz="3200" b="0" i="0" u="none" strike="noStrike" cap="none" baseline="0" dirty="0">
                <a:solidFill>
                  <a:schemeClr val="dk1"/>
                </a:solidFill>
                <a:latin typeface="Arial"/>
                <a:ea typeface="Arial"/>
                <a:cs typeface="Arial"/>
                <a:sym typeface="Arial"/>
              </a:rPr>
              <a:t>using DMP Builder.</a:t>
            </a:r>
          </a:p>
          <a:p>
            <a:pPr marL="342900" marR="0" lvl="0" indent="-139700" algn="l" rtl="0">
              <a:spcBef>
                <a:spcPts val="640"/>
              </a:spcBef>
              <a:buClr>
                <a:schemeClr val="dk1"/>
              </a:buClr>
              <a:buFont typeface="Arial"/>
              <a:buNone/>
            </a:pPr>
            <a:endParaRPr sz="3200" b="0" i="0" u="none" strike="noStrike" cap="none" baseline="0" dirty="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457200" y="298478"/>
            <a:ext cx="8229600" cy="124221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1" i="0" u="none" strike="noStrike" cap="none" baseline="0">
                <a:solidFill>
                  <a:schemeClr val="dk1"/>
                </a:solidFill>
                <a:latin typeface="Calibri"/>
                <a:ea typeface="Calibri"/>
                <a:cs typeface="Calibri"/>
                <a:sym typeface="Calibri"/>
              </a:rPr>
              <a:t/>
            </a:r>
            <a:br>
              <a:rPr lang="en-US" sz="3950" b="1" i="0" u="none" strike="noStrike" cap="none" baseline="0">
                <a:solidFill>
                  <a:schemeClr val="dk1"/>
                </a:solidFill>
                <a:latin typeface="Calibri"/>
                <a:ea typeface="Calibri"/>
                <a:cs typeface="Calibri"/>
                <a:sym typeface="Calibri"/>
              </a:rPr>
            </a:br>
            <a:r>
              <a:rPr lang="en-US" sz="3950" b="1" i="0" u="none" strike="noStrike" cap="none" baseline="0">
                <a:solidFill>
                  <a:schemeClr val="dk1"/>
                </a:solidFill>
                <a:latin typeface="Calibri"/>
                <a:ea typeface="Calibri"/>
                <a:cs typeface="Calibri"/>
                <a:sym typeface="Calibri"/>
              </a:rPr>
              <a:t/>
            </a:r>
            <a:br>
              <a:rPr lang="en-US" sz="3950" b="1" i="0" u="none" strike="noStrike" cap="none" baseline="0">
                <a:solidFill>
                  <a:schemeClr val="dk1"/>
                </a:solidFill>
                <a:latin typeface="Calibri"/>
                <a:ea typeface="Calibri"/>
                <a:cs typeface="Calibri"/>
                <a:sym typeface="Calibri"/>
              </a:rPr>
            </a:br>
            <a:r>
              <a:rPr lang="en-US" sz="3950" b="1" i="0" u="none" strike="noStrike" cap="none" baseline="0">
                <a:solidFill>
                  <a:schemeClr val="dk1"/>
                </a:solidFill>
                <a:latin typeface="Calibri"/>
                <a:ea typeface="Calibri"/>
                <a:cs typeface="Calibri"/>
                <a:sym typeface="Calibri"/>
              </a:rPr>
              <a:t>DMP defined: form and function</a:t>
            </a:r>
          </a:p>
        </p:txBody>
      </p:sp>
      <p:sp>
        <p:nvSpPr>
          <p:cNvPr id="122" name="Shape 122"/>
          <p:cNvSpPr txBox="1">
            <a:spLocks noGrp="1"/>
          </p:cNvSpPr>
          <p:nvPr>
            <p:ph type="body" idx="1"/>
          </p:nvPr>
        </p:nvSpPr>
        <p:spPr>
          <a:xfrm>
            <a:off x="457200" y="1739108"/>
            <a:ext cx="8229600" cy="4918842"/>
          </a:xfrm>
          <a:prstGeom prst="rect">
            <a:avLst/>
          </a:prstGeom>
          <a:noFill/>
          <a:ln>
            <a:noFill/>
          </a:ln>
        </p:spPr>
        <p:txBody>
          <a:bodyPr lIns="91425" tIns="45700" rIns="91425" bIns="45700" anchor="t" anchorCtr="0">
            <a:noAutofit/>
          </a:bodyPr>
          <a:lstStyle/>
          <a:p>
            <a:pPr marL="342900" marR="0" lvl="0" indent="-342900" algn="l" rtl="0">
              <a:spcBef>
                <a:spcPts val="0"/>
              </a:spcBef>
              <a:buClr>
                <a:srgbClr val="000000"/>
              </a:buClr>
              <a:buSzPct val="98333"/>
              <a:buFont typeface="Noto Symbol"/>
              <a:buChar char="➢"/>
            </a:pPr>
            <a:r>
              <a:rPr lang="en-US" sz="2950" b="0" i="0" u="none" strike="noStrike" cap="none" baseline="0">
                <a:solidFill>
                  <a:srgbClr val="000000"/>
                </a:solidFill>
                <a:latin typeface="Arial"/>
                <a:ea typeface="Arial"/>
                <a:cs typeface="Arial"/>
                <a:sym typeface="Arial"/>
              </a:rPr>
              <a:t>A data management plan is a </a:t>
            </a:r>
            <a:r>
              <a:rPr lang="en-US" sz="2950" b="0" i="0" u="none" strike="noStrike" cap="none" baseline="0">
                <a:solidFill>
                  <a:srgbClr val="0000FF"/>
                </a:solidFill>
                <a:latin typeface="Arial"/>
                <a:ea typeface="Arial"/>
                <a:cs typeface="Arial"/>
                <a:sym typeface="Arial"/>
              </a:rPr>
              <a:t>formal statement</a:t>
            </a:r>
            <a:r>
              <a:rPr lang="en-US" sz="2950" b="0" i="0" u="none" strike="noStrike" cap="none" baseline="0">
                <a:solidFill>
                  <a:srgbClr val="000000"/>
                </a:solidFill>
                <a:latin typeface="Arial"/>
                <a:ea typeface="Arial"/>
                <a:cs typeface="Arial"/>
                <a:sym typeface="Arial"/>
              </a:rPr>
              <a:t> that describes how a researcher will address </a:t>
            </a:r>
            <a:r>
              <a:rPr lang="en-US" sz="2950" b="0" i="0" u="none" strike="noStrike" cap="none" baseline="0">
                <a:solidFill>
                  <a:srgbClr val="0000FF"/>
                </a:solidFill>
                <a:latin typeface="Arial"/>
                <a:ea typeface="Arial"/>
                <a:cs typeface="Arial"/>
                <a:sym typeface="Arial"/>
              </a:rPr>
              <a:t>specific topics</a:t>
            </a:r>
            <a:r>
              <a:rPr lang="en-US" sz="2950" b="0" i="0" u="none" strike="noStrike" cap="none" baseline="0">
                <a:solidFill>
                  <a:srgbClr val="000000"/>
                </a:solidFill>
                <a:latin typeface="Arial"/>
                <a:ea typeface="Arial"/>
                <a:cs typeface="Arial"/>
                <a:sym typeface="Arial"/>
              </a:rPr>
              <a:t> on the </a:t>
            </a:r>
            <a:r>
              <a:rPr lang="en-US" sz="2950" b="0" i="0" u="none" strike="noStrike" cap="none" baseline="0">
                <a:solidFill>
                  <a:srgbClr val="0000FF"/>
                </a:solidFill>
                <a:latin typeface="Arial"/>
                <a:ea typeface="Arial"/>
                <a:cs typeface="Arial"/>
                <a:sym typeface="Arial"/>
              </a:rPr>
              <a:t>production and stewardship of data</a:t>
            </a:r>
            <a:r>
              <a:rPr lang="en-US" sz="2950" b="0" i="0" u="none" strike="noStrike" cap="none" baseline="0">
                <a:solidFill>
                  <a:srgbClr val="000000"/>
                </a:solidFill>
                <a:latin typeface="Arial"/>
                <a:ea typeface="Arial"/>
                <a:cs typeface="Arial"/>
                <a:sym typeface="Arial"/>
              </a:rPr>
              <a:t> both </a:t>
            </a:r>
            <a:r>
              <a:rPr lang="en-US" sz="2950" b="0" i="0" u="none" strike="noStrike" cap="none" baseline="0">
                <a:solidFill>
                  <a:srgbClr val="0000FF"/>
                </a:solidFill>
                <a:latin typeface="Arial"/>
                <a:ea typeface="Arial"/>
                <a:cs typeface="Arial"/>
                <a:sym typeface="Arial"/>
              </a:rPr>
              <a:t>during and after</a:t>
            </a:r>
            <a:r>
              <a:rPr lang="en-US" sz="2950" b="0" i="0" u="none" strike="noStrike" cap="none" baseline="0">
                <a:solidFill>
                  <a:srgbClr val="000000"/>
                </a:solidFill>
                <a:latin typeface="Arial"/>
                <a:ea typeface="Arial"/>
                <a:cs typeface="Arial"/>
                <a:sym typeface="Arial"/>
              </a:rPr>
              <a:t> a research project is completed. </a:t>
            </a:r>
          </a:p>
          <a:p>
            <a:pPr marL="342900" marR="0" lvl="0" indent="-342900" algn="l" rtl="0">
              <a:spcBef>
                <a:spcPts val="600"/>
              </a:spcBef>
              <a:buClr>
                <a:srgbClr val="000000"/>
              </a:buClr>
              <a:buSzPct val="98333"/>
              <a:buFont typeface="Noto Symbol"/>
              <a:buChar char="➢"/>
            </a:pPr>
            <a:r>
              <a:rPr lang="en-US" sz="2950" b="0" i="0" u="none" strike="noStrike" cap="none" baseline="0">
                <a:solidFill>
                  <a:srgbClr val="000000"/>
                </a:solidFill>
                <a:latin typeface="Arial"/>
                <a:ea typeface="Arial"/>
                <a:cs typeface="Arial"/>
                <a:sym typeface="Arial"/>
              </a:rPr>
              <a:t>It facilitates research data management to support the research project as well as broader institutional and funder objectives.</a:t>
            </a:r>
          </a:p>
          <a:p>
            <a:pPr marL="342900" marR="0" lvl="0" indent="-342900" algn="l" rtl="0">
              <a:spcBef>
                <a:spcPts val="600"/>
              </a:spcBef>
              <a:buClr>
                <a:srgbClr val="000000"/>
              </a:buClr>
              <a:buSzPct val="98333"/>
              <a:buFont typeface="Noto Symbol"/>
              <a:buChar char="➢"/>
            </a:pPr>
            <a:r>
              <a:rPr lang="en-US" sz="2950" b="0" i="0" u="none" strike="noStrike" cap="none" baseline="0">
                <a:solidFill>
                  <a:srgbClr val="000000"/>
                </a:solidFill>
                <a:latin typeface="Arial"/>
                <a:ea typeface="Arial"/>
                <a:cs typeface="Arial"/>
                <a:sym typeface="Arial"/>
              </a:rPr>
              <a:t>Sustain data sharing and re-use.</a:t>
            </a:r>
          </a:p>
          <a:p>
            <a:pPr marL="342900" marR="0" lvl="0" indent="-154940" algn="l" rtl="0">
              <a:spcBef>
                <a:spcPts val="592"/>
              </a:spcBef>
              <a:buClr>
                <a:schemeClr val="dk1"/>
              </a:buClr>
              <a:buFont typeface="Arial"/>
              <a:buNone/>
            </a:pPr>
            <a:endParaRPr sz="2950" b="0" i="0" u="none" strike="noStrike" cap="none" baseline="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298478"/>
            <a:ext cx="8229600" cy="124221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Calibri"/>
              <a:buNone/>
            </a:pPr>
            <a:r>
              <a:rPr lang="en-US" sz="3950" b="1" i="0" u="none" strike="noStrike" cap="none" baseline="0">
                <a:solidFill>
                  <a:schemeClr val="dk1"/>
                </a:solidFill>
                <a:latin typeface="Calibri"/>
                <a:ea typeface="Calibri"/>
                <a:cs typeface="Calibri"/>
                <a:sym typeface="Calibri"/>
              </a:rPr>
              <a:t>What is </a:t>
            </a:r>
            <a:r>
              <a:rPr lang="en-US" sz="3950" b="1">
                <a:solidFill>
                  <a:schemeClr val="dk1"/>
                </a:solidFill>
                <a:latin typeface="Calibri"/>
                <a:ea typeface="Calibri"/>
                <a:cs typeface="Calibri"/>
                <a:sym typeface="Calibri"/>
              </a:rPr>
              <a:t>r</a:t>
            </a:r>
            <a:r>
              <a:rPr lang="en-US" sz="3950" b="1" i="0" u="none" strike="noStrike" cap="none" baseline="0">
                <a:solidFill>
                  <a:schemeClr val="dk1"/>
                </a:solidFill>
                <a:latin typeface="Calibri"/>
                <a:ea typeface="Calibri"/>
                <a:cs typeface="Calibri"/>
                <a:sym typeface="Calibri"/>
              </a:rPr>
              <a:t>esearch </a:t>
            </a:r>
            <a:r>
              <a:rPr lang="en-US" sz="3950" b="1">
                <a:solidFill>
                  <a:schemeClr val="dk1"/>
                </a:solidFill>
                <a:latin typeface="Calibri"/>
                <a:ea typeface="Calibri"/>
                <a:cs typeface="Calibri"/>
                <a:sym typeface="Calibri"/>
              </a:rPr>
              <a:t>d</a:t>
            </a:r>
            <a:r>
              <a:rPr lang="en-US" sz="3950" b="1" i="0" u="none" strike="noStrike" cap="none" baseline="0">
                <a:solidFill>
                  <a:schemeClr val="dk1"/>
                </a:solidFill>
                <a:latin typeface="Calibri"/>
                <a:ea typeface="Calibri"/>
                <a:cs typeface="Calibri"/>
                <a:sym typeface="Calibri"/>
              </a:rPr>
              <a:t>ata </a:t>
            </a:r>
            <a:r>
              <a:rPr lang="en-US" sz="3950" b="1">
                <a:solidFill>
                  <a:schemeClr val="dk1"/>
                </a:solidFill>
                <a:latin typeface="Calibri"/>
                <a:ea typeface="Calibri"/>
                <a:cs typeface="Calibri"/>
                <a:sym typeface="Calibri"/>
              </a:rPr>
              <a:t>m</a:t>
            </a:r>
            <a:r>
              <a:rPr lang="en-US" sz="3950" b="1" i="0" u="none" strike="noStrike" cap="none" baseline="0">
                <a:solidFill>
                  <a:schemeClr val="dk1"/>
                </a:solidFill>
                <a:latin typeface="Calibri"/>
                <a:ea typeface="Calibri"/>
                <a:cs typeface="Calibri"/>
                <a:sym typeface="Calibri"/>
              </a:rPr>
              <a:t>anagement?</a:t>
            </a:r>
          </a:p>
        </p:txBody>
      </p:sp>
      <p:sp>
        <p:nvSpPr>
          <p:cNvPr id="128" name="Shape 128"/>
          <p:cNvSpPr txBox="1">
            <a:spLocks noGrp="1"/>
          </p:cNvSpPr>
          <p:nvPr>
            <p:ph type="body" idx="1"/>
          </p:nvPr>
        </p:nvSpPr>
        <p:spPr>
          <a:xfrm>
            <a:off x="457363" y="1503405"/>
            <a:ext cx="7934999" cy="5640195"/>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dk1"/>
              </a:buClr>
              <a:buSzPct val="100000"/>
              <a:buFont typeface="Noto Symbol"/>
              <a:buChar char="➢"/>
            </a:pPr>
            <a:r>
              <a:rPr lang="en-US" sz="2300" b="0" i="0" u="none" strike="noStrike" cap="none" baseline="0">
                <a:solidFill>
                  <a:schemeClr val="dk1"/>
                </a:solidFill>
                <a:latin typeface="Arial"/>
                <a:ea typeface="Arial"/>
                <a:cs typeface="Arial"/>
                <a:sym typeface="Arial"/>
              </a:rPr>
              <a:t>The process of controlling the research administrative information and data generated during a research project.</a:t>
            </a:r>
          </a:p>
          <a:p>
            <a:pPr marL="342900" marR="0" lvl="0" indent="-342900" algn="l" rtl="0">
              <a:lnSpc>
                <a:spcPct val="90000"/>
              </a:lnSpc>
              <a:spcBef>
                <a:spcPts val="460"/>
              </a:spcBef>
              <a:spcAft>
                <a:spcPts val="0"/>
              </a:spcAft>
              <a:buClr>
                <a:schemeClr val="dk1"/>
              </a:buClr>
              <a:buSzPct val="100000"/>
              <a:buFont typeface="Noto Symbol"/>
              <a:buChar char="➢"/>
            </a:pPr>
            <a:r>
              <a:rPr lang="en-US" sz="2300" b="0" i="0" u="none" strike="noStrike" cap="none" baseline="0">
                <a:solidFill>
                  <a:schemeClr val="dk1"/>
                </a:solidFill>
                <a:latin typeface="Arial"/>
                <a:ea typeface="Arial"/>
                <a:cs typeface="Arial"/>
                <a:sym typeface="Arial"/>
              </a:rPr>
              <a:t>An integral part of the research process</a:t>
            </a:r>
          </a:p>
          <a:p>
            <a:pPr marL="708660" marR="0" lvl="1" indent="-353060" algn="l" rtl="0">
              <a:lnSpc>
                <a:spcPct val="90000"/>
              </a:lnSpc>
              <a:spcBef>
                <a:spcPts val="460"/>
              </a:spcBef>
              <a:spcAft>
                <a:spcPts val="0"/>
              </a:spcAft>
              <a:buClr>
                <a:schemeClr val="dk1"/>
              </a:buClr>
              <a:buSzPct val="100000"/>
              <a:buFont typeface="Noto Symbol"/>
              <a:buChar char="○"/>
            </a:pPr>
            <a:r>
              <a:rPr lang="en-US" sz="2300">
                <a:solidFill>
                  <a:schemeClr val="dk1"/>
                </a:solidFill>
              </a:rPr>
              <a:t>DM is particularly</a:t>
            </a:r>
            <a:r>
              <a:rPr lang="en-US" sz="2300" b="0" i="0" u="none" strike="noStrike" cap="none" baseline="0">
                <a:solidFill>
                  <a:schemeClr val="dk1"/>
                </a:solidFill>
                <a:latin typeface="Arial"/>
                <a:ea typeface="Arial"/>
                <a:cs typeface="Arial"/>
                <a:sym typeface="Arial"/>
              </a:rPr>
              <a:t> challenging when studies involve several researchers and/or when studies are conducted from multiple locations. </a:t>
            </a:r>
          </a:p>
          <a:p>
            <a:pPr marL="342900" marR="0" lvl="0" indent="-342900" algn="l" rtl="0">
              <a:lnSpc>
                <a:spcPct val="90000"/>
              </a:lnSpc>
              <a:spcBef>
                <a:spcPts val="460"/>
              </a:spcBef>
              <a:spcAft>
                <a:spcPts val="0"/>
              </a:spcAft>
              <a:buClr>
                <a:schemeClr val="dk1"/>
              </a:buClr>
              <a:buSzPct val="100000"/>
              <a:buFont typeface="Noto Symbol"/>
              <a:buChar char="➢"/>
            </a:pPr>
            <a:r>
              <a:rPr lang="en-US" sz="2300" b="0" i="0" u="none" strike="noStrike" cap="none" baseline="0">
                <a:solidFill>
                  <a:schemeClr val="dk1"/>
                </a:solidFill>
                <a:latin typeface="Arial"/>
                <a:ea typeface="Arial"/>
                <a:cs typeface="Arial"/>
                <a:sym typeface="Arial"/>
              </a:rPr>
              <a:t>Depends on </a:t>
            </a:r>
          </a:p>
          <a:p>
            <a:pPr marL="708660" marR="0" lvl="1" indent="-353060" algn="l" rtl="0">
              <a:lnSpc>
                <a:spcPct val="90000"/>
              </a:lnSpc>
              <a:spcBef>
                <a:spcPts val="0"/>
              </a:spcBef>
              <a:spcAft>
                <a:spcPts val="0"/>
              </a:spcAft>
              <a:buClr>
                <a:schemeClr val="dk1"/>
              </a:buClr>
              <a:buSzPct val="100000"/>
              <a:buFont typeface="Noto Symbol"/>
              <a:buChar char="○"/>
            </a:pPr>
            <a:r>
              <a:rPr lang="en-US" sz="2300">
                <a:solidFill>
                  <a:schemeClr val="dk1"/>
                </a:solidFill>
              </a:rPr>
              <a:t>how they are produced and used throughout the research lifecycle,</a:t>
            </a:r>
          </a:p>
          <a:p>
            <a:pPr marL="708660" marR="0" lvl="1" indent="-353060" algn="l" rtl="0">
              <a:lnSpc>
                <a:spcPct val="90000"/>
              </a:lnSpc>
              <a:spcBef>
                <a:spcPts val="460"/>
              </a:spcBef>
              <a:spcAft>
                <a:spcPts val="0"/>
              </a:spcAft>
              <a:buClr>
                <a:schemeClr val="dk1"/>
              </a:buClr>
              <a:buSzPct val="100000"/>
              <a:buFont typeface="Noto Symbol"/>
              <a:buChar char="○"/>
            </a:pPr>
            <a:r>
              <a:rPr lang="en-US" sz="2300" b="0" i="0" u="none" strike="noStrike" cap="none" baseline="0">
                <a:solidFill>
                  <a:schemeClr val="dk1"/>
                </a:solidFill>
                <a:latin typeface="Arial"/>
                <a:ea typeface="Arial"/>
                <a:cs typeface="Arial"/>
                <a:sym typeface="Arial"/>
              </a:rPr>
              <a:t>the types of data involved,</a:t>
            </a:r>
          </a:p>
          <a:p>
            <a:pPr marL="708660" marR="0" lvl="1" indent="-353060" algn="l" rtl="0">
              <a:lnSpc>
                <a:spcPct val="90000"/>
              </a:lnSpc>
              <a:spcBef>
                <a:spcPts val="460"/>
              </a:spcBef>
              <a:spcAft>
                <a:spcPts val="1000"/>
              </a:spcAft>
              <a:buClr>
                <a:schemeClr val="dk1"/>
              </a:buClr>
              <a:buSzPct val="100000"/>
              <a:buFont typeface="Noto Symbol"/>
              <a:buChar char="○"/>
            </a:pPr>
            <a:r>
              <a:rPr lang="en-US" sz="2300" b="0" i="0" u="none" strike="noStrike" cap="none" baseline="0">
                <a:solidFill>
                  <a:schemeClr val="dk1"/>
                </a:solidFill>
                <a:latin typeface="Arial"/>
                <a:ea typeface="Arial"/>
                <a:cs typeface="Arial"/>
                <a:sym typeface="Arial"/>
              </a:rPr>
              <a:t>how data are collected, stored, shared</a:t>
            </a:r>
            <a:r>
              <a:rPr lang="en-US" sz="2300">
                <a:solidFill>
                  <a:schemeClr val="dk1"/>
                </a:solidFill>
              </a:rPr>
              <a:t>, &amp; preserved.</a:t>
            </a:r>
          </a:p>
          <a:p>
            <a:pPr marL="457200" marR="0" lvl="0" indent="0" algn="l" rtl="0">
              <a:lnSpc>
                <a:spcPct val="90000"/>
              </a:lnSpc>
              <a:spcBef>
                <a:spcPts val="460"/>
              </a:spcBef>
              <a:spcAft>
                <a:spcPts val="1000"/>
              </a:spcAft>
              <a:buNone/>
            </a:pPr>
            <a:r>
              <a:rPr lang="en-US">
                <a:solidFill>
                  <a:schemeClr val="dk1"/>
                </a:solidFill>
                <a:latin typeface="Calibri"/>
                <a:ea typeface="Calibri"/>
                <a:cs typeface="Calibri"/>
                <a:sym typeface="Calibri"/>
              </a:rPr>
              <a:t>(Adapted from Penn State University Libraries Publishing and Curation Services: </a:t>
            </a:r>
            <a:r>
              <a:rPr lang="en-US" u="sng">
                <a:solidFill>
                  <a:schemeClr val="hlink"/>
                </a:solidFill>
                <a:latin typeface="Calibri"/>
                <a:ea typeface="Calibri"/>
                <a:cs typeface="Calibri"/>
                <a:sym typeface="Calibri"/>
                <a:hlinkClick r:id="rId3"/>
              </a:rPr>
              <a:t>http://www.libraries.psu.edu/psul/pubcur/what_is_dm.html</a:t>
            </a:r>
            <a:r>
              <a:rPr lang="en-US">
                <a:solidFill>
                  <a:schemeClr val="dk1"/>
                </a:solidFill>
                <a:latin typeface="Calibri"/>
                <a:ea typeface="Calibri"/>
                <a:cs typeface="Calibri"/>
                <a:sym typeface="Calibri"/>
              </a:rPr>
              <a:t>)</a:t>
            </a:r>
          </a:p>
          <a:p>
            <a:pPr marL="365760" marR="0" lvl="1" indent="-10159" algn="l" rtl="0">
              <a:lnSpc>
                <a:spcPct val="90000"/>
              </a:lnSpc>
              <a:spcBef>
                <a:spcPts val="518"/>
              </a:spcBef>
              <a:spcAft>
                <a:spcPts val="0"/>
              </a:spcAft>
              <a:buClr>
                <a:schemeClr val="dk1"/>
              </a:buClr>
              <a:buFont typeface="Noto Symbol"/>
              <a:buNone/>
            </a:pPr>
            <a:endParaRPr sz="2600" b="0" i="0" u="none" strike="noStrike" cap="none" baseline="0">
              <a:solidFill>
                <a:schemeClr val="dk1"/>
              </a:solidFill>
              <a:latin typeface="Calibri"/>
              <a:ea typeface="Calibri"/>
              <a:cs typeface="Calibri"/>
              <a:sym typeface="Calibri"/>
            </a:endParaRPr>
          </a:p>
          <a:p>
            <a:pPr marL="731520" marR="0" lvl="2" indent="-7619" algn="l" rtl="0">
              <a:lnSpc>
                <a:spcPct val="90000"/>
              </a:lnSpc>
              <a:spcBef>
                <a:spcPts val="280"/>
              </a:spcBef>
              <a:spcAft>
                <a:spcPts val="0"/>
              </a:spcAft>
              <a:buClr>
                <a:srgbClr val="4571A6"/>
              </a:buClr>
              <a:buFont typeface="Noto Symbol"/>
              <a:buNone/>
            </a:pPr>
            <a:endParaRPr/>
          </a:p>
          <a:p>
            <a:pPr marL="274320" marR="0" lvl="0" indent="-86360" algn="l" rtl="0">
              <a:lnSpc>
                <a:spcPct val="90000"/>
              </a:lnSpc>
              <a:spcBef>
                <a:spcPts val="592"/>
              </a:spcBef>
              <a:spcAft>
                <a:spcPts val="0"/>
              </a:spcAft>
              <a:buClr>
                <a:schemeClr val="dk1"/>
              </a:buClr>
              <a:buFont typeface="Noto Symbol"/>
              <a:buNone/>
            </a:pPr>
            <a:endParaRPr sz="2950" b="0" i="0" u="none" strike="noStrike" cap="none" baseline="0">
              <a:solidFill>
                <a:schemeClr val="dk1"/>
              </a:solidFill>
              <a:latin typeface="Calibri"/>
              <a:ea typeface="Calibri"/>
              <a:cs typeface="Calibri"/>
              <a:sym typeface="Calibri"/>
            </a:endParaRPr>
          </a:p>
        </p:txBody>
      </p:sp>
      <p:sp>
        <p:nvSpPr>
          <p:cNvPr id="129" name="Shape 129"/>
          <p:cNvSpPr txBox="1">
            <a:spLocks noGrp="1"/>
          </p:cNvSpPr>
          <p:nvPr>
            <p:ph type="sldNum" idx="12"/>
          </p:nvPr>
        </p:nvSpPr>
        <p:spPr>
          <a:xfrm>
            <a:off x="6553217" y="6908117"/>
            <a:ext cx="2133599" cy="39682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457200" y="298478"/>
            <a:ext cx="8229600" cy="124221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Calibri"/>
              <a:buNone/>
            </a:pPr>
            <a:r>
              <a:rPr lang="en-US" sz="3950" b="1" i="0" u="none" strike="noStrike" cap="none" baseline="0">
                <a:solidFill>
                  <a:schemeClr val="dk1"/>
                </a:solidFill>
                <a:latin typeface="Calibri"/>
                <a:ea typeface="Calibri"/>
                <a:cs typeface="Calibri"/>
                <a:sym typeface="Calibri"/>
              </a:rPr>
              <a:t>Benefits of </a:t>
            </a:r>
            <a:r>
              <a:rPr lang="en-US" sz="3950" b="1">
                <a:solidFill>
                  <a:schemeClr val="dk1"/>
                </a:solidFill>
                <a:latin typeface="Calibri"/>
                <a:ea typeface="Calibri"/>
                <a:cs typeface="Calibri"/>
                <a:sym typeface="Calibri"/>
              </a:rPr>
              <a:t>r</a:t>
            </a:r>
            <a:r>
              <a:rPr lang="en-US" sz="3950" b="1" i="0" u="none" strike="noStrike" cap="none" baseline="0">
                <a:solidFill>
                  <a:schemeClr val="dk1"/>
                </a:solidFill>
                <a:latin typeface="Calibri"/>
                <a:ea typeface="Calibri"/>
                <a:cs typeface="Calibri"/>
                <a:sym typeface="Calibri"/>
              </a:rPr>
              <a:t>esearch data </a:t>
            </a:r>
            <a:r>
              <a:rPr lang="en-US" sz="3950" b="1">
                <a:solidFill>
                  <a:schemeClr val="dk1"/>
                </a:solidFill>
                <a:latin typeface="Calibri"/>
                <a:ea typeface="Calibri"/>
                <a:cs typeface="Calibri"/>
                <a:sym typeface="Calibri"/>
              </a:rPr>
              <a:t>m</a:t>
            </a:r>
            <a:r>
              <a:rPr lang="en-US" sz="3950" b="1" i="0" u="none" strike="noStrike" cap="none" baseline="0">
                <a:solidFill>
                  <a:schemeClr val="dk1"/>
                </a:solidFill>
                <a:latin typeface="Calibri"/>
                <a:ea typeface="Calibri"/>
                <a:cs typeface="Calibri"/>
                <a:sym typeface="Calibri"/>
              </a:rPr>
              <a:t>anagement planning</a:t>
            </a:r>
          </a:p>
        </p:txBody>
      </p:sp>
      <p:sp>
        <p:nvSpPr>
          <p:cNvPr id="136" name="Shape 136"/>
          <p:cNvSpPr txBox="1">
            <a:spLocks noGrp="1"/>
          </p:cNvSpPr>
          <p:nvPr>
            <p:ph type="body" idx="1"/>
          </p:nvPr>
        </p:nvSpPr>
        <p:spPr>
          <a:xfrm>
            <a:off x="457200" y="1739106"/>
            <a:ext cx="7817700" cy="5296547"/>
          </a:xfrm>
          <a:prstGeom prst="rect">
            <a:avLst/>
          </a:prstGeom>
          <a:noFill/>
          <a:ln>
            <a:noFill/>
          </a:ln>
        </p:spPr>
        <p:txBody>
          <a:bodyPr lIns="91425" tIns="45700" rIns="91425" bIns="45700" anchor="t" anchorCtr="0">
            <a:noAutofit/>
          </a:bodyPr>
          <a:lstStyle/>
          <a:p>
            <a:pPr marL="342900" marR="0" lvl="0" indent="-330200" algn="l" rtl="0">
              <a:lnSpc>
                <a:spcPct val="80000"/>
              </a:lnSpc>
              <a:spcBef>
                <a:spcPts val="0"/>
              </a:spcBef>
              <a:spcAft>
                <a:spcPts val="0"/>
              </a:spcAft>
              <a:buClr>
                <a:schemeClr val="dk1"/>
              </a:buClr>
              <a:buSzPct val="100000"/>
              <a:buFont typeface="Noto Symbol"/>
              <a:buChar char="➢"/>
            </a:pPr>
            <a:r>
              <a:rPr lang="en-US" sz="2200" b="0" i="0" u="none" strike="noStrike" cap="none" baseline="0">
                <a:solidFill>
                  <a:schemeClr val="dk1"/>
                </a:solidFill>
                <a:latin typeface="Arial"/>
                <a:ea typeface="Arial"/>
                <a:cs typeface="Arial"/>
                <a:sym typeface="Arial"/>
              </a:rPr>
              <a:t>Help</a:t>
            </a:r>
            <a:r>
              <a:rPr lang="en-US" sz="2200">
                <a:solidFill>
                  <a:schemeClr val="dk1"/>
                </a:solidFill>
              </a:rPr>
              <a:t>s</a:t>
            </a:r>
            <a:r>
              <a:rPr lang="en-US" sz="2200" b="0" i="0" u="none" strike="noStrike" cap="none" baseline="0">
                <a:solidFill>
                  <a:schemeClr val="dk1"/>
                </a:solidFill>
                <a:latin typeface="Arial"/>
                <a:ea typeface="Arial"/>
                <a:cs typeface="Arial"/>
                <a:sym typeface="Arial"/>
              </a:rPr>
              <a:t> to identify issues and strategies early in your research project.</a:t>
            </a:r>
          </a:p>
          <a:p>
            <a:pPr marL="342900" marR="0" lvl="0" indent="-330200" algn="l" rtl="0">
              <a:lnSpc>
                <a:spcPct val="80000"/>
              </a:lnSpc>
              <a:spcBef>
                <a:spcPts val="480"/>
              </a:spcBef>
              <a:spcAft>
                <a:spcPts val="0"/>
              </a:spcAft>
              <a:buClr>
                <a:schemeClr val="dk1"/>
              </a:buClr>
              <a:buSzPct val="100000"/>
              <a:buFont typeface="Noto Symbol"/>
              <a:buChar char="➢"/>
            </a:pPr>
            <a:r>
              <a:rPr lang="en-US" sz="2200">
                <a:solidFill>
                  <a:schemeClr val="dk1"/>
                </a:solidFill>
              </a:rPr>
              <a:t>Confirms </a:t>
            </a:r>
            <a:r>
              <a:rPr lang="en-US" sz="2200" b="0" i="0" u="none" strike="noStrike" cap="none" baseline="0">
                <a:solidFill>
                  <a:schemeClr val="dk1"/>
                </a:solidFill>
                <a:latin typeface="Arial"/>
                <a:ea typeface="Arial"/>
                <a:cs typeface="Arial"/>
                <a:sym typeface="Arial"/>
              </a:rPr>
              <a:t>that you have documented your compliance with institutional and funder policies and ethics approval requirements.</a:t>
            </a:r>
          </a:p>
          <a:p>
            <a:pPr marL="342900" marR="0" lvl="0" indent="-330200" algn="l" rtl="0">
              <a:lnSpc>
                <a:spcPct val="80000"/>
              </a:lnSpc>
              <a:spcBef>
                <a:spcPts val="480"/>
              </a:spcBef>
              <a:spcAft>
                <a:spcPts val="0"/>
              </a:spcAft>
              <a:buClr>
                <a:schemeClr val="dk1"/>
              </a:buClr>
              <a:buSzPct val="100000"/>
              <a:buFont typeface="Noto Symbol"/>
              <a:buChar char="➢"/>
            </a:pPr>
            <a:r>
              <a:rPr lang="en-US" sz="2200">
                <a:solidFill>
                  <a:schemeClr val="dk1"/>
                </a:solidFill>
              </a:rPr>
              <a:t>Provides focus on</a:t>
            </a:r>
            <a:r>
              <a:rPr lang="en-US" sz="2200" b="0" i="0" u="none" strike="noStrike" cap="none" baseline="0">
                <a:solidFill>
                  <a:schemeClr val="dk1"/>
                </a:solidFill>
                <a:latin typeface="Arial"/>
                <a:ea typeface="Arial"/>
                <a:cs typeface="Arial"/>
                <a:sym typeface="Arial"/>
              </a:rPr>
              <a:t> data sharing and re-use opportunities of your research data.</a:t>
            </a:r>
          </a:p>
          <a:p>
            <a:pPr marL="342900" marR="0" lvl="0" indent="-330200" algn="l" rtl="0">
              <a:lnSpc>
                <a:spcPct val="80000"/>
              </a:lnSpc>
              <a:spcBef>
                <a:spcPts val="480"/>
              </a:spcBef>
              <a:spcAft>
                <a:spcPts val="0"/>
              </a:spcAft>
              <a:buClr>
                <a:schemeClr val="dk1"/>
              </a:buClr>
              <a:buSzPct val="100000"/>
              <a:buFont typeface="Noto Symbol"/>
              <a:buChar char="➢"/>
            </a:pPr>
            <a:r>
              <a:rPr lang="en-US" sz="2200">
                <a:solidFill>
                  <a:schemeClr val="dk1"/>
                </a:solidFill>
              </a:rPr>
              <a:t>Charts a pathway for</a:t>
            </a:r>
            <a:r>
              <a:rPr lang="en-US" sz="2200" b="0" i="0" u="none" strike="noStrike" cap="none" baseline="0">
                <a:solidFill>
                  <a:schemeClr val="dk1"/>
                </a:solidFill>
                <a:latin typeface="Arial"/>
                <a:ea typeface="Arial"/>
                <a:cs typeface="Arial"/>
                <a:sym typeface="Arial"/>
              </a:rPr>
              <a:t> your research data to remain useful and to be </a:t>
            </a:r>
            <a:r>
              <a:rPr lang="en-US" sz="2200">
                <a:solidFill>
                  <a:schemeClr val="dk1"/>
                </a:solidFill>
              </a:rPr>
              <a:t>preserved</a:t>
            </a:r>
            <a:r>
              <a:rPr lang="en-US" sz="2200" b="0" i="0" u="none" strike="noStrike" cap="none" baseline="0">
                <a:solidFill>
                  <a:schemeClr val="dk1"/>
                </a:solidFill>
                <a:latin typeface="Arial"/>
                <a:ea typeface="Arial"/>
                <a:cs typeface="Arial"/>
                <a:sym typeface="Arial"/>
              </a:rPr>
              <a:t> for future use.</a:t>
            </a:r>
          </a:p>
          <a:p>
            <a:pPr marL="342900" marR="0" lvl="0" indent="-330200" algn="l" rtl="0">
              <a:lnSpc>
                <a:spcPct val="80000"/>
              </a:lnSpc>
              <a:spcBef>
                <a:spcPts val="480"/>
              </a:spcBef>
              <a:spcAft>
                <a:spcPts val="1000"/>
              </a:spcAft>
              <a:buClr>
                <a:schemeClr val="dk1"/>
              </a:buClr>
              <a:buSzPct val="100000"/>
              <a:buFont typeface="Noto Symbol"/>
              <a:buChar char="➢"/>
            </a:pPr>
            <a:r>
              <a:rPr lang="en-US" sz="2200" b="0" i="0" u="none" strike="noStrike" cap="none" baseline="0">
                <a:solidFill>
                  <a:schemeClr val="dk1"/>
                </a:solidFill>
                <a:latin typeface="Arial"/>
                <a:ea typeface="Arial"/>
                <a:cs typeface="Arial"/>
                <a:sym typeface="Arial"/>
              </a:rPr>
              <a:t>Ensur</a:t>
            </a:r>
            <a:r>
              <a:rPr lang="en-US" sz="2200">
                <a:solidFill>
                  <a:schemeClr val="dk1"/>
                </a:solidFill>
              </a:rPr>
              <a:t>es</a:t>
            </a:r>
            <a:r>
              <a:rPr lang="en-US" sz="2200" b="0" i="0" u="none" strike="noStrike" cap="none" baseline="0">
                <a:solidFill>
                  <a:schemeClr val="dk1"/>
                </a:solidFill>
                <a:latin typeface="Arial"/>
                <a:ea typeface="Arial"/>
                <a:cs typeface="Arial"/>
                <a:sym typeface="Arial"/>
              </a:rPr>
              <a:t> that any questions regarding your findings can be validated using your data.</a:t>
            </a:r>
          </a:p>
          <a:p>
            <a:pPr marL="0" marR="0" lvl="0" indent="0" algn="l" rtl="0">
              <a:lnSpc>
                <a:spcPct val="80000"/>
              </a:lnSpc>
              <a:spcBef>
                <a:spcPts val="480"/>
              </a:spcBef>
              <a:spcAft>
                <a:spcPts val="0"/>
              </a:spcAft>
              <a:buNone/>
            </a:pPr>
            <a:r>
              <a:rPr lang="en-US" sz="1450">
                <a:solidFill>
                  <a:schemeClr val="dk1"/>
                </a:solidFill>
                <a:latin typeface="Calibri"/>
                <a:ea typeface="Calibri"/>
                <a:cs typeface="Calibri"/>
                <a:sym typeface="Calibri"/>
              </a:rPr>
              <a:t>(Adapted from the University of Sheffield, University Library </a:t>
            </a:r>
            <a:r>
              <a:rPr lang="en-US" sz="1450" u="sng">
                <a:solidFill>
                  <a:schemeClr val="hlink"/>
                </a:solidFill>
                <a:latin typeface="Calibri"/>
                <a:ea typeface="Calibri"/>
                <a:cs typeface="Calibri"/>
                <a:sym typeface="Calibri"/>
                <a:hlinkClick r:id="rId3"/>
              </a:rPr>
              <a:t>http://www.sheffield.ac.uk/library/rdm/dmp</a:t>
            </a:r>
            <a:r>
              <a:rPr lang="en-US" sz="1450">
                <a:solidFill>
                  <a:schemeClr val="dk1"/>
                </a:solidFill>
                <a:latin typeface="Calibri"/>
                <a:ea typeface="Calibri"/>
                <a:cs typeface="Calibri"/>
                <a:sym typeface="Calibri"/>
              </a:rPr>
              <a:t>) </a:t>
            </a:r>
          </a:p>
          <a:p>
            <a:pPr marL="0" marR="0" lvl="0" indent="0" algn="l" rtl="0">
              <a:lnSpc>
                <a:spcPct val="80000"/>
              </a:lnSpc>
              <a:spcBef>
                <a:spcPts val="476"/>
              </a:spcBef>
              <a:spcAft>
                <a:spcPts val="0"/>
              </a:spcAft>
              <a:buClr>
                <a:schemeClr val="dk1"/>
              </a:buClr>
              <a:buFont typeface="Noto Symbol"/>
              <a:buNone/>
            </a:pPr>
            <a:endParaRPr sz="2400" b="0" i="0" u="none" strike="noStrike" cap="none" baseline="0">
              <a:solidFill>
                <a:schemeClr val="dk1"/>
              </a:solidFill>
              <a:latin typeface="Calibri"/>
              <a:ea typeface="Calibri"/>
              <a:cs typeface="Calibri"/>
              <a:sym typeface="Calibri"/>
            </a:endParaRPr>
          </a:p>
          <a:p>
            <a:pPr marL="365760" marR="0" lvl="1" indent="-10159" algn="l" rtl="0">
              <a:lnSpc>
                <a:spcPct val="80000"/>
              </a:lnSpc>
              <a:spcBef>
                <a:spcPts val="290"/>
              </a:spcBef>
              <a:spcAft>
                <a:spcPts val="0"/>
              </a:spcAft>
              <a:buClr>
                <a:schemeClr val="dk1"/>
              </a:buClr>
              <a:buFont typeface="Noto Symbol"/>
              <a:buNone/>
            </a:pPr>
            <a:endParaRPr/>
          </a:p>
          <a:p>
            <a:pPr marL="274320" marR="0" lvl="0" indent="-101600" algn="l" rtl="0">
              <a:lnSpc>
                <a:spcPct val="80000"/>
              </a:lnSpc>
              <a:spcBef>
                <a:spcPts val="544"/>
              </a:spcBef>
              <a:spcAft>
                <a:spcPts val="0"/>
              </a:spcAft>
              <a:buClr>
                <a:schemeClr val="dk1"/>
              </a:buClr>
              <a:buFont typeface="Noto Symbol"/>
              <a:buNone/>
            </a:pPr>
            <a:endParaRPr sz="2700" b="0" i="0" u="none" strike="noStrike" cap="none" baseline="0">
              <a:solidFill>
                <a:schemeClr val="dk1"/>
              </a:solidFill>
              <a:latin typeface="Calibri"/>
              <a:ea typeface="Calibri"/>
              <a:cs typeface="Calibri"/>
              <a:sym typeface="Calibri"/>
            </a:endParaRPr>
          </a:p>
        </p:txBody>
      </p:sp>
      <p:sp>
        <p:nvSpPr>
          <p:cNvPr id="137" name="Shape 137"/>
          <p:cNvSpPr txBox="1">
            <a:spLocks noGrp="1"/>
          </p:cNvSpPr>
          <p:nvPr>
            <p:ph type="sldNum" idx="12"/>
          </p:nvPr>
        </p:nvSpPr>
        <p:spPr>
          <a:xfrm>
            <a:off x="6553217" y="6908117"/>
            <a:ext cx="2133599" cy="39682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Shape 143"/>
          <p:cNvSpPr txBox="1">
            <a:spLocks noGrp="1"/>
          </p:cNvSpPr>
          <p:nvPr>
            <p:ph type="title"/>
          </p:nvPr>
        </p:nvSpPr>
        <p:spPr>
          <a:xfrm>
            <a:off x="457200" y="298478"/>
            <a:ext cx="8229600" cy="124221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Key </a:t>
            </a:r>
            <a:r>
              <a:rPr lang="en-US" sz="4400" b="1">
                <a:solidFill>
                  <a:schemeClr val="dk1"/>
                </a:solidFill>
                <a:latin typeface="Calibri"/>
                <a:ea typeface="Calibri"/>
                <a:cs typeface="Calibri"/>
                <a:sym typeface="Calibri"/>
              </a:rPr>
              <a:t>d</a:t>
            </a:r>
            <a:r>
              <a:rPr lang="en-US" sz="4400" b="1" i="0" u="none" strike="noStrike" cap="none" baseline="0">
                <a:solidFill>
                  <a:schemeClr val="dk1"/>
                </a:solidFill>
                <a:latin typeface="Calibri"/>
                <a:ea typeface="Calibri"/>
                <a:cs typeface="Calibri"/>
                <a:sym typeface="Calibri"/>
              </a:rPr>
              <a:t>rivers </a:t>
            </a:r>
            <a:r>
              <a:rPr lang="en-US" sz="4400" b="1">
                <a:solidFill>
                  <a:schemeClr val="dk1"/>
                </a:solidFill>
                <a:latin typeface="Calibri"/>
                <a:ea typeface="Calibri"/>
                <a:cs typeface="Calibri"/>
                <a:sym typeface="Calibri"/>
              </a:rPr>
              <a:t>b</a:t>
            </a:r>
            <a:r>
              <a:rPr lang="en-US" sz="4400" b="1" i="0" u="none" strike="noStrike" cap="none" baseline="0">
                <a:solidFill>
                  <a:schemeClr val="dk1"/>
                </a:solidFill>
                <a:latin typeface="Calibri"/>
                <a:ea typeface="Calibri"/>
                <a:cs typeface="Calibri"/>
                <a:sym typeface="Calibri"/>
              </a:rPr>
              <a:t>ehind DMPs</a:t>
            </a:r>
          </a:p>
        </p:txBody>
      </p:sp>
      <p:sp>
        <p:nvSpPr>
          <p:cNvPr id="144" name="Shape 144"/>
          <p:cNvSpPr txBox="1">
            <a:spLocks noGrp="1"/>
          </p:cNvSpPr>
          <p:nvPr>
            <p:ph type="body" idx="1"/>
          </p:nvPr>
        </p:nvSpPr>
        <p:spPr>
          <a:xfrm>
            <a:off x="457200" y="1739108"/>
            <a:ext cx="8229600" cy="4918842"/>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Noto Symbol"/>
              <a:buChar char="➢"/>
            </a:pPr>
            <a:r>
              <a:rPr lang="en-US" sz="3200" b="0" i="0" u="none" strike="noStrike" cap="none" baseline="0">
                <a:solidFill>
                  <a:schemeClr val="dk1"/>
                </a:solidFill>
                <a:latin typeface="Arial"/>
                <a:ea typeface="Arial"/>
                <a:cs typeface="Arial"/>
                <a:sym typeface="Arial"/>
              </a:rPr>
              <a:t>Data sharing</a:t>
            </a:r>
          </a:p>
          <a:p>
            <a:pPr marL="342900" marR="0" lvl="0" indent="-342900" algn="l" rtl="0">
              <a:spcBef>
                <a:spcPts val="640"/>
              </a:spcBef>
              <a:buClr>
                <a:schemeClr val="dk1"/>
              </a:buClr>
              <a:buSzPct val="100000"/>
              <a:buFont typeface="Noto Symbol"/>
              <a:buChar char="➢"/>
            </a:pPr>
            <a:r>
              <a:rPr lang="en-US" sz="3200" b="0" i="0" u="none" strike="noStrike" cap="none" baseline="0">
                <a:solidFill>
                  <a:schemeClr val="dk1"/>
                </a:solidFill>
                <a:latin typeface="Arial"/>
                <a:ea typeface="Arial"/>
                <a:cs typeface="Arial"/>
                <a:sym typeface="Arial"/>
              </a:rPr>
              <a:t>Reproducible research</a:t>
            </a:r>
          </a:p>
          <a:p>
            <a:pPr marL="342900" marR="0" lvl="0" indent="-342900" algn="l" rtl="0">
              <a:spcBef>
                <a:spcPts val="640"/>
              </a:spcBef>
              <a:buClr>
                <a:schemeClr val="dk1"/>
              </a:buClr>
              <a:buSzPct val="100000"/>
              <a:buFont typeface="Noto Symbol"/>
              <a:buChar char="➢"/>
            </a:pPr>
            <a:r>
              <a:rPr lang="en-US" sz="3200">
                <a:solidFill>
                  <a:schemeClr val="dk1"/>
                </a:solidFill>
              </a:rPr>
              <a:t>Managing digital assets</a:t>
            </a:r>
          </a:p>
          <a:p>
            <a:pPr marL="342900" marR="0" lvl="0" indent="-342900" algn="l" rtl="0">
              <a:spcBef>
                <a:spcPts val="640"/>
              </a:spcBef>
              <a:buClr>
                <a:schemeClr val="dk1"/>
              </a:buClr>
              <a:buSzPct val="100000"/>
              <a:buFont typeface="Noto Symbol"/>
              <a:buChar char="➢"/>
            </a:pPr>
            <a:r>
              <a:rPr lang="en-US" sz="3200" b="0" i="0" u="none" strike="noStrike" cap="none" baseline="0">
                <a:solidFill>
                  <a:schemeClr val="dk1"/>
                </a:solidFill>
                <a:latin typeface="Arial"/>
                <a:ea typeface="Arial"/>
                <a:cs typeface="Arial"/>
                <a:sym typeface="Arial"/>
              </a:rPr>
              <a:t>e-Science, cyberinfrastructure, and big data</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Shape 149"/>
          <p:cNvPicPr preferRelativeResize="0"/>
          <p:nvPr/>
        </p:nvPicPr>
        <p:blipFill>
          <a:blip r:embed="rId3">
            <a:alphaModFix/>
          </a:blip>
          <a:stretch>
            <a:fillRect/>
          </a:stretch>
        </p:blipFill>
        <p:spPr>
          <a:xfrm>
            <a:off x="0" y="0"/>
            <a:ext cx="9144000" cy="7453313"/>
          </a:xfrm>
          <a:prstGeom prst="rect">
            <a:avLst/>
          </a:prstGeom>
          <a:noFill/>
          <a:ln>
            <a:noFill/>
          </a:ln>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457200" y="298577"/>
            <a:ext cx="8229600" cy="110951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i="0" u="none" strike="noStrike" cap="none" baseline="0">
                <a:solidFill>
                  <a:schemeClr val="dk1"/>
                </a:solidFill>
                <a:latin typeface="Calibri"/>
                <a:ea typeface="Calibri"/>
                <a:cs typeface="Calibri"/>
                <a:sym typeface="Calibri"/>
              </a:rPr>
              <a:t>Data </a:t>
            </a:r>
            <a:r>
              <a:rPr lang="en-US" sz="4400" b="1">
                <a:solidFill>
                  <a:schemeClr val="dk1"/>
                </a:solidFill>
                <a:latin typeface="Calibri"/>
                <a:ea typeface="Calibri"/>
                <a:cs typeface="Calibri"/>
                <a:sym typeface="Calibri"/>
              </a:rPr>
              <a:t>s</a:t>
            </a:r>
            <a:r>
              <a:rPr lang="en-US" sz="4400" b="1" i="0" u="none" strike="noStrike" cap="none" baseline="0">
                <a:solidFill>
                  <a:schemeClr val="dk1"/>
                </a:solidFill>
                <a:latin typeface="Calibri"/>
                <a:ea typeface="Calibri"/>
                <a:cs typeface="Calibri"/>
                <a:sym typeface="Calibri"/>
              </a:rPr>
              <a:t>haring</a:t>
            </a:r>
          </a:p>
        </p:txBody>
      </p:sp>
      <p:sp>
        <p:nvSpPr>
          <p:cNvPr id="155" name="Shape 155"/>
          <p:cNvSpPr txBox="1">
            <a:spLocks noGrp="1"/>
          </p:cNvSpPr>
          <p:nvPr>
            <p:ph type="body" idx="1"/>
          </p:nvPr>
        </p:nvSpPr>
        <p:spPr>
          <a:xfrm>
            <a:off x="457200" y="1407848"/>
            <a:ext cx="8229600" cy="5250099"/>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buClr>
                <a:srgbClr val="000000"/>
              </a:buClr>
              <a:buSzPct val="113461"/>
              <a:buFont typeface="Noto Symbol"/>
              <a:buChar char="➢"/>
            </a:pPr>
            <a:r>
              <a:rPr lang="en-US" sz="2600" b="0" i="0" u="none" strike="noStrike" cap="none" baseline="0">
                <a:solidFill>
                  <a:srgbClr val="000000"/>
                </a:solidFill>
                <a:latin typeface="Arial"/>
                <a:ea typeface="Arial"/>
                <a:cs typeface="Arial"/>
                <a:sym typeface="Arial"/>
              </a:rPr>
              <a:t>Data </a:t>
            </a:r>
            <a:r>
              <a:rPr lang="en-US" sz="2600"/>
              <a:t>a</a:t>
            </a:r>
            <a:r>
              <a:rPr lang="en-US" sz="2600" b="0" i="0" u="none" strike="noStrike" cap="none" baseline="0">
                <a:solidFill>
                  <a:srgbClr val="000000"/>
                </a:solidFill>
                <a:latin typeface="Arial"/>
                <a:ea typeface="Arial"/>
                <a:cs typeface="Arial"/>
                <a:sym typeface="Arial"/>
              </a:rPr>
              <a:t>rchives have been enabling the sharing of data for over 5 decades </a:t>
            </a:r>
            <a:r>
              <a:rPr lang="en-US" sz="1550" b="0" i="0" u="none" strike="noStrike" cap="none" baseline="0">
                <a:solidFill>
                  <a:srgbClr val="000000"/>
                </a:solidFill>
                <a:latin typeface="Arial"/>
                <a:ea typeface="Arial"/>
                <a:cs typeface="Arial"/>
                <a:sym typeface="Arial"/>
              </a:rPr>
              <a:t>(e.g.,ICPSR, UKDA, Carleton)</a:t>
            </a:r>
          </a:p>
          <a:p>
            <a:pPr marL="342900" marR="0" lvl="0" indent="-320675" algn="l" rtl="0">
              <a:lnSpc>
                <a:spcPct val="80000"/>
              </a:lnSpc>
              <a:spcBef>
                <a:spcPts val="600"/>
              </a:spcBef>
              <a:buClr>
                <a:srgbClr val="000000"/>
              </a:buClr>
              <a:buSzPct val="100000"/>
              <a:buFont typeface="Noto Symbol"/>
              <a:buChar char="➢"/>
            </a:pPr>
            <a:r>
              <a:rPr lang="en-US" sz="2600" b="0" i="0" u="none" strike="noStrike" cap="none" baseline="0">
                <a:solidFill>
                  <a:srgbClr val="000000"/>
                </a:solidFill>
                <a:latin typeface="Arial"/>
                <a:ea typeface="Arial"/>
                <a:cs typeface="Arial"/>
                <a:sym typeface="Arial"/>
              </a:rPr>
              <a:t>2004 OECD</a:t>
            </a:r>
          </a:p>
          <a:p>
            <a:pPr marL="742950" marR="0" lvl="1" indent="-285750" algn="l" rtl="0">
              <a:lnSpc>
                <a:spcPct val="80000"/>
              </a:lnSpc>
              <a:spcBef>
                <a:spcPts val="600"/>
              </a:spcBef>
              <a:buClr>
                <a:srgbClr val="366092"/>
              </a:buClr>
              <a:buSzPct val="97368"/>
              <a:buFont typeface="Noto Symbol"/>
              <a:buChar char="▪"/>
            </a:pPr>
            <a:r>
              <a:rPr lang="en-US" sz="1850" b="1" i="0" u="none" strike="noStrike" cap="none" baseline="0">
                <a:solidFill>
                  <a:srgbClr val="366092"/>
                </a:solidFill>
                <a:latin typeface="Arial"/>
                <a:ea typeface="Arial"/>
                <a:cs typeface="Arial"/>
                <a:sym typeface="Arial"/>
              </a:rPr>
              <a:t>Declaration on Access to Research Data from Public Funding</a:t>
            </a:r>
          </a:p>
          <a:p>
            <a:pPr marL="342900" marR="0" lvl="0" indent="-320675" algn="l" rtl="0">
              <a:lnSpc>
                <a:spcPct val="80000"/>
              </a:lnSpc>
              <a:spcBef>
                <a:spcPts val="600"/>
              </a:spcBef>
              <a:buClr>
                <a:srgbClr val="000000"/>
              </a:buClr>
              <a:buSzPct val="100000"/>
              <a:buFont typeface="Noto Symbol"/>
              <a:buChar char="➢"/>
            </a:pPr>
            <a:r>
              <a:rPr lang="en-US" sz="2600" b="0" i="0" u="none" strike="noStrike" cap="none" baseline="0">
                <a:solidFill>
                  <a:srgbClr val="000000"/>
                </a:solidFill>
                <a:latin typeface="Arial"/>
                <a:ea typeface="Arial"/>
                <a:cs typeface="Arial"/>
                <a:sym typeface="Arial"/>
              </a:rPr>
              <a:t>UK Research Councils</a:t>
            </a:r>
          </a:p>
          <a:p>
            <a:pPr marL="742950" marR="0" lvl="1" indent="-285750" algn="l" rtl="0">
              <a:lnSpc>
                <a:spcPct val="80000"/>
              </a:lnSpc>
              <a:spcBef>
                <a:spcPts val="600"/>
              </a:spcBef>
              <a:buClr>
                <a:srgbClr val="366092"/>
              </a:buClr>
              <a:buSzPct val="97368"/>
              <a:buFont typeface="Noto Symbol"/>
              <a:buChar char="▪"/>
            </a:pPr>
            <a:r>
              <a:rPr lang="en-US" sz="1850" b="1">
                <a:solidFill>
                  <a:srgbClr val="366092"/>
                </a:solidFill>
              </a:rPr>
              <a:t>“</a:t>
            </a:r>
            <a:r>
              <a:rPr lang="en-US" sz="1850" b="1" i="0" u="none" strike="noStrike" cap="none" baseline="0">
                <a:solidFill>
                  <a:srgbClr val="366092"/>
                </a:solidFill>
                <a:latin typeface="Arial"/>
                <a:ea typeface="Arial"/>
                <a:cs typeface="Arial"/>
                <a:sym typeface="Arial"/>
              </a:rPr>
              <a:t>Publicly funded research data are a public good, produced in the public interest, which should be made openly available with as few restrictions as possible in a timely and responsible manner that does not harm intellectual property.</a:t>
            </a:r>
            <a:r>
              <a:rPr lang="en-US" sz="1850" b="1">
                <a:solidFill>
                  <a:srgbClr val="366092"/>
                </a:solidFill>
              </a:rPr>
              <a:t>”</a:t>
            </a:r>
          </a:p>
          <a:p>
            <a:pPr marL="342900" marR="0" lvl="0" indent="-320675" algn="l" rtl="0">
              <a:lnSpc>
                <a:spcPct val="80000"/>
              </a:lnSpc>
              <a:spcBef>
                <a:spcPts val="600"/>
              </a:spcBef>
              <a:buClr>
                <a:srgbClr val="000000"/>
              </a:buClr>
              <a:buSzPct val="100000"/>
              <a:buFont typeface="Noto Symbol"/>
              <a:buChar char="➢"/>
            </a:pPr>
            <a:r>
              <a:rPr lang="en-US" sz="2600" b="0" i="0" u="none" strike="noStrike" cap="none" baseline="0">
                <a:solidFill>
                  <a:srgbClr val="000000"/>
                </a:solidFill>
                <a:latin typeface="Arial"/>
                <a:ea typeface="Arial"/>
                <a:cs typeface="Arial"/>
                <a:sym typeface="Arial"/>
              </a:rPr>
              <a:t>US National Science Foundation</a:t>
            </a:r>
          </a:p>
          <a:p>
            <a:pPr marL="742950" marR="0" lvl="1" indent="-285750" algn="l" rtl="0">
              <a:lnSpc>
                <a:spcPct val="90000"/>
              </a:lnSpc>
              <a:spcBef>
                <a:spcPts val="600"/>
              </a:spcBef>
              <a:buClr>
                <a:srgbClr val="366092"/>
              </a:buClr>
              <a:buSzPct val="97368"/>
              <a:buFont typeface="Noto Symbol"/>
              <a:buChar char="▪"/>
            </a:pPr>
            <a:r>
              <a:rPr lang="en-US" sz="1850" b="1">
                <a:solidFill>
                  <a:srgbClr val="366092"/>
                </a:solidFill>
              </a:rPr>
              <a:t>“[A </a:t>
            </a:r>
            <a:r>
              <a:rPr lang="en-US" sz="1850" b="1" i="1" u="none" strike="noStrike" cap="none" baseline="0">
                <a:solidFill>
                  <a:srgbClr val="366092"/>
                </a:solidFill>
              </a:rPr>
              <a:t>Data Management Plan</a:t>
            </a:r>
            <a:r>
              <a:rPr lang="en-US" sz="1850" b="1" i="0" u="none" strike="noStrike" cap="none" baseline="0">
                <a:solidFill>
                  <a:srgbClr val="366092"/>
                </a:solidFill>
              </a:rPr>
              <a:t> (DM</a:t>
            </a:r>
            <a:r>
              <a:rPr lang="en-US" sz="1850" b="1">
                <a:solidFill>
                  <a:srgbClr val="366092"/>
                </a:solidFill>
              </a:rPr>
              <a:t>P</a:t>
            </a:r>
            <a:r>
              <a:rPr lang="en-US" sz="1850" b="1" i="0" u="none" strike="noStrike" cap="none" baseline="0">
                <a:solidFill>
                  <a:srgbClr val="366092"/>
                </a:solidFill>
              </a:rPr>
              <a:t>)] should describe how the proposal will conform to NSF policy on the dissemination and </a:t>
            </a:r>
            <a:r>
              <a:rPr lang="en-US" sz="1850" b="1">
                <a:solidFill>
                  <a:srgbClr val="366092"/>
                </a:solidFill>
              </a:rPr>
              <a:t>sharing of research results</a:t>
            </a:r>
            <a:r>
              <a:rPr lang="en-US" sz="1850" b="0" i="0" u="none" strike="noStrike" cap="none" baseline="0">
                <a:solidFill>
                  <a:srgbClr val="366092"/>
                </a:solidFill>
              </a:rPr>
              <a:t>.</a:t>
            </a:r>
            <a:r>
              <a:rPr lang="en-US" sz="1850" b="1">
                <a:solidFill>
                  <a:srgbClr val="366092"/>
                </a:solidFill>
              </a:rPr>
              <a:t>”</a:t>
            </a:r>
            <a:r>
              <a:rPr lang="en-US" sz="1850" b="0" i="0" u="none" strike="noStrike" cap="none" baseline="0">
                <a:solidFill>
                  <a:srgbClr val="366092"/>
                </a:solidFill>
                <a:latin typeface="Verdana"/>
                <a:ea typeface="Verdana"/>
                <a:cs typeface="Verdana"/>
                <a:sym typeface="Verdana"/>
              </a:rPr>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a:xfrm>
            <a:off x="467544" y="1278464"/>
            <a:ext cx="8229600" cy="6174929"/>
          </a:xfrm>
        </p:spPr>
        <p:txBody>
          <a:bodyPr>
            <a:normAutofit fontScale="92500" lnSpcReduction="20000"/>
          </a:bodyPr>
          <a:lstStyle/>
          <a:p>
            <a:pPr marL="0" indent="0">
              <a:buNone/>
            </a:pPr>
            <a:r>
              <a:rPr lang="en-CA" b="1" dirty="0" smtClean="0">
                <a:latin typeface="Arial" panose="020B0604020202020204" pitchFamily="34" charset="0"/>
                <a:cs typeface="Arial" panose="020B0604020202020204" pitchFamily="34" charset="0"/>
              </a:rPr>
              <a:t>Walter Stewart, Co-ordinator Research Data Canada - Moderator</a:t>
            </a:r>
          </a:p>
          <a:p>
            <a:pPr marL="0" indent="0">
              <a:buNone/>
            </a:pPr>
            <a:endParaRPr lang="en-CA" b="1" dirty="0" smtClean="0">
              <a:latin typeface="Arial" panose="020B0604020202020204" pitchFamily="34" charset="0"/>
              <a:cs typeface="Arial" panose="020B0604020202020204" pitchFamily="34" charset="0"/>
            </a:endParaRPr>
          </a:p>
          <a:p>
            <a:pPr marL="0" indent="0">
              <a:buNone/>
            </a:pPr>
            <a:r>
              <a:rPr lang="en-CA" b="1" dirty="0" smtClean="0">
                <a:latin typeface="Arial" panose="020B0604020202020204" pitchFamily="34" charset="0"/>
                <a:cs typeface="Arial" panose="020B0604020202020204" pitchFamily="34" charset="0"/>
              </a:rPr>
              <a:t>Christine </a:t>
            </a:r>
            <a:r>
              <a:rPr lang="en-CA" b="1" smtClean="0">
                <a:latin typeface="Arial" panose="020B0604020202020204" pitchFamily="34" charset="0"/>
                <a:cs typeface="Arial" panose="020B0604020202020204" pitchFamily="34" charset="0"/>
              </a:rPr>
              <a:t>Trauttsmansdorff</a:t>
            </a:r>
            <a:r>
              <a:rPr lang="en-CA" b="1" dirty="0" smtClean="0">
                <a:latin typeface="Arial" panose="020B0604020202020204" pitchFamily="34" charset="0"/>
                <a:cs typeface="Arial" panose="020B0604020202020204" pitchFamily="34" charset="0"/>
              </a:rPr>
              <a:t>, Executive Director, Social Sciences and Humanities Research Council on behalf of Canada’s Funding Agencies – </a:t>
            </a:r>
            <a:r>
              <a:rPr lang="en-CA" b="1" i="1" dirty="0" smtClean="0">
                <a:solidFill>
                  <a:srgbClr val="FF0000"/>
                </a:solidFill>
                <a:latin typeface="Arial" panose="020B0604020202020204" pitchFamily="34" charset="0"/>
                <a:cs typeface="Arial" panose="020B0604020202020204" pitchFamily="34" charset="0"/>
              </a:rPr>
              <a:t>The TC3+ Plans for DMP</a:t>
            </a:r>
          </a:p>
          <a:p>
            <a:pPr marL="0" indent="0">
              <a:buNone/>
            </a:pPr>
            <a:endParaRPr lang="en-CA" b="1" dirty="0" smtClean="0">
              <a:latin typeface="Arial" panose="020B0604020202020204" pitchFamily="34" charset="0"/>
              <a:cs typeface="Arial" panose="020B0604020202020204" pitchFamily="34" charset="0"/>
            </a:endParaRPr>
          </a:p>
          <a:p>
            <a:pPr marL="0" indent="0">
              <a:buNone/>
            </a:pPr>
            <a:r>
              <a:rPr lang="en-CA" b="1" dirty="0" smtClean="0">
                <a:latin typeface="Arial" panose="020B0604020202020204" pitchFamily="34" charset="0"/>
                <a:cs typeface="Arial" panose="020B0604020202020204" pitchFamily="34" charset="0"/>
              </a:rPr>
              <a:t>Chuck Humphrey, University of Alberta</a:t>
            </a:r>
          </a:p>
          <a:p>
            <a:pPr marL="0" indent="0">
              <a:buNone/>
            </a:pPr>
            <a:r>
              <a:rPr lang="en-CA" b="1" dirty="0" smtClean="0">
                <a:latin typeface="Arial" panose="020B0604020202020204" pitchFamily="34" charset="0"/>
                <a:cs typeface="Arial" panose="020B0604020202020204" pitchFamily="34" charset="0"/>
              </a:rPr>
              <a:t>Ernie </a:t>
            </a:r>
            <a:r>
              <a:rPr lang="en-CA" b="1" dirty="0" err="1" smtClean="0">
                <a:latin typeface="Arial" panose="020B0604020202020204" pitchFamily="34" charset="0"/>
                <a:cs typeface="Arial" panose="020B0604020202020204" pitchFamily="34" charset="0"/>
              </a:rPr>
              <a:t>Boyko</a:t>
            </a:r>
            <a:r>
              <a:rPr lang="en-CA" b="1" dirty="0" smtClean="0">
                <a:latin typeface="Arial" panose="020B0604020202020204" pitchFamily="34" charset="0"/>
                <a:cs typeface="Arial" panose="020B0604020202020204" pitchFamily="34" charset="0"/>
              </a:rPr>
              <a:t>, Carleton University sponsored by the Canadian Association of Research Libraries. </a:t>
            </a:r>
            <a:r>
              <a:rPr lang="en-US" sz="3500" b="1" i="1" dirty="0">
                <a:solidFill>
                  <a:srgbClr val="FF0000"/>
                </a:solidFill>
                <a:latin typeface="Arial" panose="020B0604020202020204" pitchFamily="34" charset="0"/>
                <a:ea typeface="Calibri"/>
                <a:cs typeface="Arial" panose="020B0604020202020204" pitchFamily="34" charset="0"/>
                <a:sym typeface="Calibri"/>
              </a:rPr>
              <a:t>Data Management Plans:  Policy and Practice</a:t>
            </a:r>
            <a:endParaRPr lang="en-CA" sz="3500" b="1"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868598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457200" y="298478"/>
            <a:ext cx="8229600" cy="124221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1">
                <a:solidFill>
                  <a:schemeClr val="dk1"/>
                </a:solidFill>
                <a:latin typeface="Calibri"/>
                <a:ea typeface="Calibri"/>
                <a:cs typeface="Calibri"/>
                <a:sym typeface="Calibri"/>
              </a:rPr>
              <a:t>Reproducible</a:t>
            </a:r>
            <a:r>
              <a:rPr lang="en-US" sz="4400" b="1" i="0" u="none" strike="noStrike" cap="none" baseline="0">
                <a:solidFill>
                  <a:schemeClr val="dk1"/>
                </a:solidFill>
                <a:latin typeface="Calibri"/>
                <a:ea typeface="Calibri"/>
                <a:cs typeface="Calibri"/>
                <a:sym typeface="Calibri"/>
              </a:rPr>
              <a:t> Research</a:t>
            </a:r>
          </a:p>
        </p:txBody>
      </p:sp>
      <p:sp>
        <p:nvSpPr>
          <p:cNvPr id="161" name="Shape 161"/>
          <p:cNvSpPr txBox="1">
            <a:spLocks noGrp="1"/>
          </p:cNvSpPr>
          <p:nvPr>
            <p:ph type="body" idx="1"/>
          </p:nvPr>
        </p:nvSpPr>
        <p:spPr>
          <a:xfrm>
            <a:off x="457200" y="1739108"/>
            <a:ext cx="8229600" cy="4918842"/>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100000"/>
              <a:buFont typeface="Noto Symbol"/>
              <a:buChar char="➢"/>
            </a:pPr>
            <a:r>
              <a:rPr lang="en-US" sz="3200">
                <a:solidFill>
                  <a:schemeClr val="dk1"/>
                </a:solidFill>
              </a:rPr>
              <a:t>Supports academic integrity</a:t>
            </a:r>
          </a:p>
          <a:p>
            <a:pPr marL="342900" marR="0" lvl="0" indent="-342900" algn="l" rtl="0">
              <a:spcBef>
                <a:spcPts val="640"/>
              </a:spcBef>
              <a:buClr>
                <a:schemeClr val="dk1"/>
              </a:buClr>
              <a:buSzPct val="100000"/>
              <a:buFont typeface="Noto Symbol"/>
              <a:buChar char="➢"/>
            </a:pPr>
            <a:r>
              <a:rPr lang="en-US" sz="3200" b="0" i="0" u="none" strike="noStrike" cap="none" baseline="0">
                <a:solidFill>
                  <a:schemeClr val="dk1"/>
                </a:solidFill>
                <a:latin typeface="Arial"/>
                <a:ea typeface="Arial"/>
                <a:cs typeface="Arial"/>
                <a:sym typeface="Arial"/>
              </a:rPr>
              <a:t>Journals </a:t>
            </a:r>
            <a:r>
              <a:rPr lang="en-US" sz="3200">
                <a:solidFill>
                  <a:schemeClr val="dk1"/>
                </a:solidFill>
              </a:rPr>
              <a:t>increasingly </a:t>
            </a:r>
            <a:r>
              <a:rPr lang="en-US" sz="3200" b="0" i="0" u="none" strike="noStrike" cap="none" baseline="0">
                <a:solidFill>
                  <a:schemeClr val="dk1"/>
                </a:solidFill>
                <a:latin typeface="Arial"/>
                <a:ea typeface="Arial"/>
                <a:cs typeface="Arial"/>
                <a:sym typeface="Arial"/>
              </a:rPr>
              <a:t>asking for data to be deposited as condition of publishing</a:t>
            </a:r>
          </a:p>
          <a:p>
            <a:pPr marL="342900" marR="0" lvl="0" indent="-342900" algn="l" rtl="0">
              <a:spcBef>
                <a:spcPts val="640"/>
              </a:spcBef>
              <a:buClr>
                <a:schemeClr val="dk1"/>
              </a:buClr>
              <a:buSzPct val="100000"/>
              <a:buFont typeface="Noto Symbol"/>
              <a:buChar char="➢"/>
            </a:pPr>
            <a:r>
              <a:rPr lang="en-US" sz="3200">
                <a:solidFill>
                  <a:schemeClr val="dk1"/>
                </a:solidFill>
              </a:rPr>
              <a:t>Compliance with funders’ expectations</a:t>
            </a:r>
            <a:r>
              <a:rPr lang="en-US" sz="3200" b="0" i="0" u="none" strike="noStrike" cap="none" baseline="0">
                <a:solidFill>
                  <a:schemeClr val="dk1"/>
                </a:solidFill>
                <a:latin typeface="Arial"/>
                <a:ea typeface="Arial"/>
                <a:cs typeface="Arial"/>
                <a:sym typeface="Arial"/>
              </a:rPr>
              <a:t> </a:t>
            </a:r>
            <a:r>
              <a:rPr lang="en-US" sz="3200">
                <a:solidFill>
                  <a:schemeClr val="dk1"/>
                </a:solidFill>
              </a:rPr>
              <a:t>that research is reproducible</a:t>
            </a:r>
          </a:p>
          <a:p>
            <a:pPr marL="342900" marR="0" lvl="0" indent="-342900" algn="l" rtl="0">
              <a:spcBef>
                <a:spcPts val="640"/>
              </a:spcBef>
              <a:buClr>
                <a:schemeClr val="dk1"/>
              </a:buClr>
              <a:buSzPct val="100000"/>
              <a:buFont typeface="Noto Symbol"/>
              <a:buChar char="➢"/>
            </a:pPr>
            <a:r>
              <a:rPr lang="en-US" sz="3200" b="0" i="0" u="none" strike="noStrike" cap="none" baseline="0">
                <a:solidFill>
                  <a:schemeClr val="dk1"/>
                </a:solidFill>
                <a:latin typeface="Arial"/>
                <a:ea typeface="Arial"/>
                <a:cs typeface="Arial"/>
                <a:sym typeface="Arial"/>
              </a:rPr>
              <a:t>DMPs are instruments for reproducible research</a:t>
            </a:r>
          </a:p>
          <a:p>
            <a:pPr marL="342900" marR="0" lvl="0" indent="-139700" algn="l" rtl="0">
              <a:spcBef>
                <a:spcPts val="640"/>
              </a:spcBef>
              <a:buClr>
                <a:schemeClr val="dk1"/>
              </a:buClr>
              <a:buFont typeface="Noto Symbol"/>
              <a:buNone/>
            </a:pPr>
            <a:endParaRPr sz="3200" b="0" i="0" u="none" strike="noStrike" cap="none" baseline="0">
              <a:solidFill>
                <a:schemeClr val="dk1"/>
              </a:solidFill>
              <a:latin typeface="Arial"/>
              <a:ea typeface="Arial"/>
              <a:cs typeface="Arial"/>
              <a:sym typeface="Arial"/>
            </a:endParaRPr>
          </a:p>
          <a:p>
            <a:pPr marL="342900" marR="0" lvl="0" indent="-139700" algn="l" rtl="0">
              <a:spcBef>
                <a:spcPts val="640"/>
              </a:spcBef>
              <a:buClr>
                <a:schemeClr val="dk1"/>
              </a:buClr>
              <a:buFont typeface="Noto Symbol"/>
              <a:buNone/>
            </a:pPr>
            <a:endParaRPr sz="3200" b="0" i="0" u="none" strike="noStrike" cap="none" baseline="0">
              <a:solidFill>
                <a:schemeClr val="dk1"/>
              </a:solidFill>
              <a:latin typeface="Arial"/>
              <a:ea typeface="Arial"/>
              <a:cs typeface="Arial"/>
              <a:sym typeface="Arial"/>
            </a:endParaRPr>
          </a:p>
          <a:p>
            <a:pPr marL="0" marR="0" lvl="0" indent="0" algn="l" rtl="0">
              <a:spcBef>
                <a:spcPts val="640"/>
              </a:spcBef>
              <a:buClr>
                <a:schemeClr val="dk1"/>
              </a:buClr>
              <a:buFont typeface="Noto Symbol"/>
              <a:buNone/>
            </a:pPr>
            <a:endParaRPr sz="3200" b="0" i="0" u="none" strike="noStrike" cap="none" baseline="0">
              <a:solidFill>
                <a:schemeClr val="dk1"/>
              </a:solidFill>
              <a:latin typeface="Arial"/>
              <a:ea typeface="Arial"/>
              <a:cs typeface="Arial"/>
              <a:sym typeface="Arial"/>
            </a:endParaRPr>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457200" y="298478"/>
            <a:ext cx="8229600" cy="124221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950" b="1">
                <a:solidFill>
                  <a:schemeClr val="dk1"/>
                </a:solidFill>
                <a:latin typeface="Calibri"/>
                <a:ea typeface="Calibri"/>
                <a:cs typeface="Calibri"/>
                <a:sym typeface="Calibri"/>
              </a:rPr>
              <a:t>Management of digital assets</a:t>
            </a:r>
          </a:p>
        </p:txBody>
      </p:sp>
      <p:sp>
        <p:nvSpPr>
          <p:cNvPr id="167" name="Shape 167"/>
          <p:cNvSpPr txBox="1">
            <a:spLocks noGrp="1"/>
          </p:cNvSpPr>
          <p:nvPr>
            <p:ph type="body" idx="1"/>
          </p:nvPr>
        </p:nvSpPr>
        <p:spPr>
          <a:xfrm>
            <a:off x="457200" y="1739108"/>
            <a:ext cx="8229600" cy="4918842"/>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buClr>
                <a:schemeClr val="dk1"/>
              </a:buClr>
              <a:buSzPct val="98333"/>
              <a:buFont typeface="Noto Symbol"/>
              <a:buChar char="➢"/>
            </a:pPr>
            <a:r>
              <a:rPr lang="en-US" sz="2950" b="0" i="0" u="none" strike="noStrike" cap="none" baseline="0">
                <a:solidFill>
                  <a:schemeClr val="dk1"/>
                </a:solidFill>
                <a:latin typeface="Arial"/>
                <a:ea typeface="Arial"/>
                <a:cs typeface="Arial"/>
                <a:sym typeface="Arial"/>
              </a:rPr>
              <a:t>Digital </a:t>
            </a:r>
            <a:r>
              <a:rPr lang="en-US" sz="2950">
                <a:solidFill>
                  <a:schemeClr val="dk1"/>
                </a:solidFill>
              </a:rPr>
              <a:t>content </a:t>
            </a:r>
            <a:r>
              <a:rPr lang="en-US" sz="2950" b="0" i="0" u="none" strike="noStrike" cap="none" baseline="0">
                <a:solidFill>
                  <a:schemeClr val="dk1"/>
                </a:solidFill>
                <a:latin typeface="Arial"/>
                <a:ea typeface="Arial"/>
                <a:cs typeface="Arial"/>
                <a:sym typeface="Arial"/>
              </a:rPr>
              <a:t>(data, etc) must be managed to facilitate access and use over the long run</a:t>
            </a:r>
          </a:p>
          <a:p>
            <a:pPr marL="342900" marR="0" lvl="0" indent="-342900" algn="l" rtl="0">
              <a:lnSpc>
                <a:spcPct val="90000"/>
              </a:lnSpc>
              <a:spcBef>
                <a:spcPts val="590"/>
              </a:spcBef>
              <a:buClr>
                <a:schemeClr val="dk1"/>
              </a:buClr>
              <a:buSzPct val="98333"/>
              <a:buFont typeface="Noto Symbol"/>
              <a:buChar char="➢"/>
            </a:pPr>
            <a:r>
              <a:rPr lang="en-US" sz="2950">
                <a:solidFill>
                  <a:schemeClr val="dk1"/>
                </a:solidFill>
              </a:rPr>
              <a:t>Data s</a:t>
            </a:r>
            <a:r>
              <a:rPr lang="en-US" sz="2950" b="0" i="0" u="none" strike="noStrike" cap="none" baseline="0">
                <a:solidFill>
                  <a:schemeClr val="dk1"/>
                </a:solidFill>
                <a:latin typeface="Arial"/>
                <a:ea typeface="Arial"/>
                <a:cs typeface="Arial"/>
                <a:sym typeface="Arial"/>
              </a:rPr>
              <a:t>tewardship</a:t>
            </a:r>
          </a:p>
          <a:p>
            <a:pPr marL="457200" marR="0" lvl="0" indent="0" algn="l" rtl="0">
              <a:lnSpc>
                <a:spcPct val="90000"/>
              </a:lnSpc>
              <a:spcBef>
                <a:spcPts val="410"/>
              </a:spcBef>
              <a:buNone/>
            </a:pPr>
            <a:r>
              <a:rPr lang="en-US" sz="2050">
                <a:solidFill>
                  <a:schemeClr val="dk1"/>
                </a:solidFill>
              </a:rPr>
              <a:t>“</a:t>
            </a:r>
            <a:r>
              <a:rPr lang="en-US" sz="2050" b="0" u="none" strike="noStrike" cap="none" baseline="0">
                <a:solidFill>
                  <a:schemeClr val="dk1"/>
                </a:solidFill>
                <a:latin typeface="Arial"/>
                <a:ea typeface="Arial"/>
                <a:cs typeface="Arial"/>
                <a:sym typeface="Arial"/>
              </a:rPr>
              <a:t>acquire, manage, organize, preserve, and</a:t>
            </a:r>
            <a:r>
              <a:rPr lang="en-US"/>
              <a:t> </a:t>
            </a:r>
            <a:r>
              <a:rPr lang="en-US" sz="2050" b="0" u="none" strike="noStrike" cap="none" baseline="0">
                <a:solidFill>
                  <a:schemeClr val="dk1"/>
                </a:solidFill>
                <a:latin typeface="Arial"/>
                <a:ea typeface="Arial"/>
                <a:cs typeface="Arial"/>
                <a:sym typeface="Arial"/>
              </a:rPr>
              <a:t>provide access to massive amounts of data for use and re-use by a variety of</a:t>
            </a:r>
          </a:p>
          <a:p>
            <a:pPr marL="457200" marR="0" lvl="1" indent="0" algn="l" rtl="0">
              <a:lnSpc>
                <a:spcPct val="90000"/>
              </a:lnSpc>
              <a:spcBef>
                <a:spcPts val="410"/>
              </a:spcBef>
              <a:buClr>
                <a:schemeClr val="dk1"/>
              </a:buClr>
              <a:buSzPct val="25000"/>
              <a:buFont typeface="Arial"/>
              <a:buNone/>
            </a:pPr>
            <a:r>
              <a:rPr lang="en-US" sz="2050" b="0" u="none" strike="noStrike" cap="none" baseline="0">
                <a:solidFill>
                  <a:schemeClr val="dk1"/>
                </a:solidFill>
                <a:latin typeface="Arial"/>
                <a:ea typeface="Arial"/>
                <a:cs typeface="Arial"/>
                <a:sym typeface="Arial"/>
              </a:rPr>
              <a:t>interdisciplinary and heterogeneous</a:t>
            </a:r>
            <a:r>
              <a:rPr lang="en-US"/>
              <a:t> </a:t>
            </a:r>
            <a:r>
              <a:rPr lang="en-US" sz="2050" b="0" u="none" strike="noStrike" cap="none" baseline="0">
                <a:solidFill>
                  <a:schemeClr val="dk1"/>
                </a:solidFill>
                <a:latin typeface="Arial"/>
                <a:ea typeface="Arial"/>
                <a:cs typeface="Arial"/>
                <a:sym typeface="Arial"/>
              </a:rPr>
              <a:t>communities over time</a:t>
            </a:r>
            <a:r>
              <a:rPr lang="en-US" sz="2050">
                <a:solidFill>
                  <a:schemeClr val="dk1"/>
                </a:solidFill>
              </a:rPr>
              <a:t>”</a:t>
            </a:r>
          </a:p>
          <a:p>
            <a:pPr marL="457200" marR="0" lvl="1" indent="0" algn="l" rtl="0">
              <a:lnSpc>
                <a:spcPct val="90000"/>
              </a:lnSpc>
              <a:spcBef>
                <a:spcPts val="280"/>
              </a:spcBef>
              <a:buClr>
                <a:schemeClr val="dk1"/>
              </a:buClr>
              <a:buSzPct val="25000"/>
              <a:buFont typeface="Arial"/>
              <a:buNone/>
            </a:pPr>
            <a:r>
              <a:rPr lang="en-US" sz="1400" b="0" i="1" u="none" strike="noStrike" cap="none" baseline="0">
                <a:solidFill>
                  <a:schemeClr val="dk1"/>
                </a:solidFill>
                <a:latin typeface="Arial"/>
                <a:ea typeface="Arial"/>
                <a:cs typeface="Arial"/>
                <a:sym typeface="Arial"/>
              </a:rPr>
              <a:t>http://besser.tsoa.nyu.edu/howard/Talks/imagem-som.pdf</a:t>
            </a:r>
          </a:p>
          <a:p>
            <a:pPr marL="342900" marR="0" lvl="0" indent="-342900" algn="l" rtl="0">
              <a:lnSpc>
                <a:spcPct val="90000"/>
              </a:lnSpc>
              <a:spcBef>
                <a:spcPts val="590"/>
              </a:spcBef>
              <a:buClr>
                <a:schemeClr val="dk1"/>
              </a:buClr>
              <a:buSzPct val="98333"/>
              <a:buFont typeface="Noto Symbol"/>
              <a:buChar char="➢"/>
            </a:pPr>
            <a:r>
              <a:rPr lang="en-US" sz="2950" b="0" i="0" u="none" strike="noStrike" cap="none" baseline="0">
                <a:solidFill>
                  <a:schemeClr val="dk1"/>
                </a:solidFill>
                <a:latin typeface="Arial"/>
                <a:ea typeface="Arial"/>
                <a:cs typeface="Arial"/>
                <a:sym typeface="Arial"/>
              </a:rPr>
              <a:t>DMPs act as a roadmap to facilitate </a:t>
            </a:r>
            <a:r>
              <a:rPr lang="en-US" sz="2950">
                <a:solidFill>
                  <a:schemeClr val="dk1"/>
                </a:solidFill>
              </a:rPr>
              <a:t>data </a:t>
            </a:r>
            <a:r>
              <a:rPr lang="en-US" sz="2950" b="0" i="0" u="none" strike="noStrike" cap="none" baseline="0">
                <a:solidFill>
                  <a:schemeClr val="dk1"/>
                </a:solidFill>
                <a:latin typeface="Arial"/>
                <a:ea typeface="Arial"/>
                <a:cs typeface="Arial"/>
                <a:sym typeface="Arial"/>
              </a:rPr>
              <a:t>stewardship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457200" y="298478"/>
            <a:ext cx="8229600" cy="124221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950" b="1" i="0" u="none" strike="noStrike" cap="none" baseline="0">
                <a:solidFill>
                  <a:schemeClr val="dk1"/>
                </a:solidFill>
                <a:latin typeface="Arial"/>
                <a:ea typeface="Arial"/>
                <a:cs typeface="Arial"/>
                <a:sym typeface="Arial"/>
              </a:rPr>
              <a:t>e-Science, cyberinfrastructure, and big data</a:t>
            </a:r>
          </a:p>
        </p:txBody>
      </p:sp>
      <p:sp>
        <p:nvSpPr>
          <p:cNvPr id="173" name="Shape 173"/>
          <p:cNvSpPr txBox="1">
            <a:spLocks noGrp="1"/>
          </p:cNvSpPr>
          <p:nvPr>
            <p:ph type="body" idx="1"/>
          </p:nvPr>
        </p:nvSpPr>
        <p:spPr>
          <a:xfrm>
            <a:off x="457200" y="1739108"/>
            <a:ext cx="8229600" cy="4918842"/>
          </a:xfrm>
          <a:prstGeom prst="rect">
            <a:avLst/>
          </a:prstGeom>
          <a:noFill/>
          <a:ln>
            <a:noFill/>
          </a:ln>
        </p:spPr>
        <p:txBody>
          <a:bodyPr lIns="91425" tIns="45700" rIns="91425" bIns="45700" anchor="t" anchorCtr="0">
            <a:noAutofit/>
          </a:bodyPr>
          <a:lstStyle/>
          <a:p>
            <a:pPr marL="457200" marR="0" lvl="0" indent="-431800" algn="l" rtl="0">
              <a:spcBef>
                <a:spcPts val="0"/>
              </a:spcBef>
              <a:buClr>
                <a:schemeClr val="dk1"/>
              </a:buClr>
              <a:buSzPct val="100000"/>
              <a:buFont typeface="Calibri"/>
              <a:buChar char="➢"/>
            </a:pPr>
            <a:r>
              <a:rPr lang="en-US" sz="3200">
                <a:solidFill>
                  <a:schemeClr val="dk1"/>
                </a:solidFill>
                <a:latin typeface="Calibri"/>
                <a:ea typeface="Calibri"/>
                <a:cs typeface="Calibri"/>
                <a:sym typeface="Calibri"/>
              </a:rPr>
              <a:t>These have been the tectonic forces generating wider attention to the need for managing research data </a:t>
            </a:r>
          </a:p>
          <a:p>
            <a:pPr marL="457200" marR="0" lvl="0" indent="-431800" algn="l" rtl="0">
              <a:spcBef>
                <a:spcPts val="0"/>
              </a:spcBef>
              <a:buClr>
                <a:schemeClr val="dk1"/>
              </a:buClr>
              <a:buSzPct val="100000"/>
              <a:buFont typeface="Calibri"/>
              <a:buChar char="➢"/>
            </a:pPr>
            <a:r>
              <a:rPr lang="en-US" sz="3200">
                <a:solidFill>
                  <a:schemeClr val="dk1"/>
                </a:solidFill>
                <a:latin typeface="Calibri"/>
                <a:ea typeface="Calibri"/>
                <a:cs typeface="Calibri"/>
                <a:sym typeface="Calibri"/>
              </a:rPr>
              <a:t>Jim Gray’s Fourth Paradigm argument</a:t>
            </a:r>
          </a:p>
          <a:p>
            <a:pPr marL="914400" marR="0" lvl="1" indent="-431800" algn="l" rtl="0">
              <a:spcBef>
                <a:spcPts val="0"/>
              </a:spcBef>
              <a:buClr>
                <a:schemeClr val="dk1"/>
              </a:buClr>
              <a:buSzPct val="100000"/>
              <a:buFont typeface="Calibri"/>
              <a:buChar char="○"/>
            </a:pPr>
            <a:r>
              <a:rPr lang="en-US" sz="3200">
                <a:solidFill>
                  <a:schemeClr val="dk1"/>
                </a:solidFill>
                <a:latin typeface="Calibri"/>
                <a:ea typeface="Calibri"/>
                <a:cs typeface="Calibri"/>
                <a:sym typeface="Calibri"/>
              </a:rPr>
              <a:t>Introduction of “data-intensive science”</a:t>
            </a:r>
          </a:p>
          <a:p>
            <a:pPr marL="914400" marR="0" lvl="1" indent="-431800" algn="l" rtl="0">
              <a:spcBef>
                <a:spcPts val="0"/>
              </a:spcBef>
              <a:buClr>
                <a:schemeClr val="dk1"/>
              </a:buClr>
              <a:buSzPct val="100000"/>
              <a:buFont typeface="Calibri"/>
              <a:buChar char="○"/>
            </a:pPr>
            <a:r>
              <a:rPr lang="en-US" sz="3200">
                <a:solidFill>
                  <a:schemeClr val="dk1"/>
                </a:solidFill>
                <a:latin typeface="Calibri"/>
                <a:ea typeface="Calibri"/>
                <a:cs typeface="Calibri"/>
                <a:sym typeface="Calibri"/>
              </a:rPr>
              <a:t>Interoperating data across multiple sources to create new data</a:t>
            </a:r>
          </a:p>
          <a:p>
            <a:pPr marL="457200" marR="0" lvl="0" indent="-419100" algn="l" rtl="0">
              <a:spcBef>
                <a:spcPts val="0"/>
              </a:spcBef>
              <a:buClr>
                <a:schemeClr val="dk1"/>
              </a:buClr>
              <a:buSzPct val="100000"/>
              <a:buFont typeface="Arial"/>
              <a:buChar char="➢"/>
            </a:pPr>
            <a:r>
              <a:rPr lang="en-US" sz="3000">
                <a:solidFill>
                  <a:schemeClr val="dk1"/>
                </a:solidFill>
              </a:rPr>
              <a:t>E-science &amp; big data became promoters of DMPs</a:t>
            </a: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457200" y="248448"/>
            <a:ext cx="8229600" cy="124221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3950" b="1" i="0" u="none" strike="noStrike" cap="none" baseline="0">
                <a:solidFill>
                  <a:schemeClr val="dk1"/>
                </a:solidFill>
                <a:latin typeface="Calibri"/>
                <a:ea typeface="Calibri"/>
                <a:cs typeface="Calibri"/>
                <a:sym typeface="Calibri"/>
              </a:rPr>
              <a:t>Examples of DMP uptake</a:t>
            </a:r>
          </a:p>
        </p:txBody>
      </p:sp>
      <p:sp>
        <p:nvSpPr>
          <p:cNvPr id="179" name="Shape 179"/>
          <p:cNvSpPr txBox="1">
            <a:spLocks noGrp="1"/>
          </p:cNvSpPr>
          <p:nvPr>
            <p:ph type="body" idx="1"/>
          </p:nvPr>
        </p:nvSpPr>
        <p:spPr>
          <a:xfrm>
            <a:off x="457205" y="1739106"/>
            <a:ext cx="8342099" cy="4918991"/>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Noto Symbol"/>
              <a:buChar char="➢"/>
            </a:pPr>
            <a:r>
              <a:rPr lang="en-US" sz="3200" b="0" i="0" u="sng" strike="noStrike" cap="none" baseline="0">
                <a:solidFill>
                  <a:schemeClr val="hlink"/>
                </a:solidFill>
                <a:latin typeface="Calibri"/>
                <a:ea typeface="Calibri"/>
                <a:cs typeface="Calibri"/>
                <a:sym typeface="Calibri"/>
                <a:hlinkClick r:id="rId3"/>
              </a:rPr>
              <a:t>International Polar Year DMP</a:t>
            </a:r>
            <a:r>
              <a:rPr lang="en-US" sz="3200">
                <a:solidFill>
                  <a:schemeClr val="dk1"/>
                </a:solidFill>
                <a:latin typeface="Calibri"/>
                <a:ea typeface="Calibri"/>
                <a:cs typeface="Calibri"/>
                <a:sym typeface="Calibri"/>
              </a:rPr>
              <a:t> (2006)</a:t>
            </a:r>
          </a:p>
          <a:p>
            <a:pPr marL="342900" marR="0" lvl="0" indent="-342900" algn="l" rtl="0">
              <a:spcBef>
                <a:spcPts val="0"/>
              </a:spcBef>
              <a:buClr>
                <a:schemeClr val="dk1"/>
              </a:buClr>
              <a:buSzPct val="100000"/>
              <a:buFont typeface="Calibri"/>
              <a:buChar char="➢"/>
            </a:pPr>
            <a:r>
              <a:rPr lang="en-US" sz="3200" u="sng">
                <a:solidFill>
                  <a:schemeClr val="hlink"/>
                </a:solidFill>
                <a:latin typeface="Calibri"/>
                <a:ea typeface="Calibri"/>
                <a:cs typeface="Calibri"/>
                <a:sym typeface="Calibri"/>
                <a:hlinkClick r:id="rId4"/>
              </a:rPr>
              <a:t>Genome Canada</a:t>
            </a:r>
            <a:r>
              <a:rPr lang="en-US" sz="3200">
                <a:solidFill>
                  <a:schemeClr val="dk1"/>
                </a:solidFill>
                <a:latin typeface="Calibri"/>
                <a:ea typeface="Calibri"/>
                <a:cs typeface="Calibri"/>
                <a:sym typeface="Calibri"/>
              </a:rPr>
              <a:t> (2009)</a:t>
            </a:r>
          </a:p>
          <a:p>
            <a:pPr marL="342900" marR="0" lvl="0" indent="-342900" algn="l" rtl="0">
              <a:spcBef>
                <a:spcPts val="640"/>
              </a:spcBef>
              <a:buClr>
                <a:schemeClr val="dk1"/>
              </a:buClr>
              <a:buSzPct val="100000"/>
              <a:buFont typeface="Noto Symbol"/>
              <a:buChar char="➢"/>
            </a:pPr>
            <a:r>
              <a:rPr lang="en-US" sz="3200" b="0" i="0" u="sng" strike="noStrike" cap="none" baseline="0">
                <a:solidFill>
                  <a:schemeClr val="hlink"/>
                </a:solidFill>
                <a:latin typeface="Calibri"/>
                <a:ea typeface="Calibri"/>
                <a:cs typeface="Calibri"/>
                <a:sym typeface="Calibri"/>
                <a:hlinkClick r:id="rId5"/>
              </a:rPr>
              <a:t>U.S. National Science Foundation</a:t>
            </a:r>
            <a:r>
              <a:rPr lang="en-US" sz="3200">
                <a:solidFill>
                  <a:schemeClr val="dk1"/>
                </a:solidFill>
                <a:latin typeface="Calibri"/>
                <a:ea typeface="Calibri"/>
                <a:cs typeface="Calibri"/>
                <a:sym typeface="Calibri"/>
              </a:rPr>
              <a:t> (2011)</a:t>
            </a:r>
          </a:p>
          <a:p>
            <a:pPr marL="342900" marR="0" lvl="0" indent="-342900" algn="l" rtl="0">
              <a:spcBef>
                <a:spcPts val="640"/>
              </a:spcBef>
              <a:buClr>
                <a:schemeClr val="dk1"/>
              </a:buClr>
              <a:buSzPct val="100000"/>
              <a:buFont typeface="Noto Symbol"/>
              <a:buChar char="➢"/>
            </a:pPr>
            <a:r>
              <a:rPr lang="en-US" sz="3200" b="0" i="0" u="sng" strike="noStrike" cap="none" baseline="0">
                <a:solidFill>
                  <a:schemeClr val="hlink"/>
                </a:solidFill>
                <a:latin typeface="Calibri"/>
                <a:ea typeface="Calibri"/>
                <a:cs typeface="Calibri"/>
                <a:sym typeface="Calibri"/>
                <a:hlinkClick r:id="rId6"/>
              </a:rPr>
              <a:t>Research Councils of the U.K. (RCUK)</a:t>
            </a:r>
            <a:r>
              <a:rPr lang="en-US" sz="3200">
                <a:solidFill>
                  <a:schemeClr val="dk1"/>
                </a:solidFill>
                <a:latin typeface="Calibri"/>
                <a:ea typeface="Calibri"/>
                <a:cs typeface="Calibri"/>
                <a:sym typeface="Calibri"/>
              </a:rPr>
              <a:t> (2010-12)</a:t>
            </a:r>
          </a:p>
          <a:p>
            <a:pPr marL="342900" marR="0" lvl="0" indent="-342900" algn="l" rtl="0">
              <a:spcBef>
                <a:spcPts val="640"/>
              </a:spcBef>
              <a:buClr>
                <a:schemeClr val="dk1"/>
              </a:buClr>
              <a:buSzPct val="100000"/>
              <a:buFont typeface="Noto Symbol"/>
              <a:buChar char="➢"/>
            </a:pPr>
            <a:r>
              <a:rPr lang="en-US" sz="3200" b="0" i="0" u="sng" strike="noStrike" cap="none" baseline="0">
                <a:solidFill>
                  <a:schemeClr val="hlink"/>
                </a:solidFill>
                <a:latin typeface="Calibri"/>
                <a:ea typeface="Calibri"/>
                <a:cs typeface="Calibri"/>
                <a:sym typeface="Calibri"/>
                <a:hlinkClick r:id="rId7"/>
              </a:rPr>
              <a:t>U.S. Department of Energy</a:t>
            </a:r>
            <a:r>
              <a:rPr lang="en-US" sz="3200" b="0" i="0" u="none" strike="noStrike" cap="none" baseline="0">
                <a:solidFill>
                  <a:schemeClr val="dk1"/>
                </a:solidFill>
                <a:latin typeface="Calibri"/>
                <a:ea typeface="Calibri"/>
                <a:cs typeface="Calibri"/>
                <a:sym typeface="Calibri"/>
              </a:rPr>
              <a:t> (July 2014)</a:t>
            </a:r>
          </a:p>
          <a:p>
            <a:pPr marL="342900" marR="0" lvl="0" indent="-342900" algn="l" rtl="0">
              <a:spcBef>
                <a:spcPts val="640"/>
              </a:spcBef>
              <a:buClr>
                <a:schemeClr val="dk1"/>
              </a:buClr>
              <a:buSzPct val="100000"/>
              <a:buFont typeface="Calibri"/>
              <a:buChar char="➢"/>
            </a:pPr>
            <a:r>
              <a:rPr lang="en-US" sz="3200">
                <a:solidFill>
                  <a:schemeClr val="dk1"/>
                </a:solidFill>
                <a:latin typeface="Calibri"/>
                <a:ea typeface="Calibri"/>
                <a:cs typeface="Calibri"/>
                <a:sym typeface="Calibri"/>
              </a:rPr>
              <a:t>International Development Research Centre</a:t>
            </a:r>
          </a:p>
          <a:p>
            <a:pPr marL="342900" marR="0" lvl="0" indent="-139700" algn="l" rtl="0">
              <a:spcBef>
                <a:spcPts val="640"/>
              </a:spcBef>
              <a:buClr>
                <a:schemeClr val="dk1"/>
              </a:buClr>
              <a:buFont typeface="Noto Symbol"/>
              <a:buNone/>
            </a:pPr>
            <a:endParaRPr sz="3200" b="0" i="0" u="none" strike="noStrike" cap="none" baseline="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457200" y="298477"/>
            <a:ext cx="8229600" cy="1242544"/>
          </a:xfrm>
          <a:prstGeom prst="rect">
            <a:avLst/>
          </a:prstGeom>
        </p:spPr>
        <p:txBody>
          <a:bodyPr lIns="91425" tIns="91425" rIns="91425" bIns="91425" anchor="b" anchorCtr="0">
            <a:noAutofit/>
          </a:bodyPr>
          <a:lstStyle/>
          <a:p>
            <a:pPr algn="ctr">
              <a:spcBef>
                <a:spcPts val="0"/>
              </a:spcBef>
              <a:buNone/>
            </a:pPr>
            <a:r>
              <a:rPr lang="en-US" sz="4000">
                <a:latin typeface="Calibri"/>
                <a:ea typeface="Calibri"/>
                <a:cs typeface="Calibri"/>
                <a:sym typeface="Calibri"/>
              </a:rPr>
              <a:t>DMP purposes</a:t>
            </a:r>
          </a:p>
        </p:txBody>
      </p:sp>
      <p:sp>
        <p:nvSpPr>
          <p:cNvPr id="185" name="Shape 185"/>
          <p:cNvSpPr txBox="1">
            <a:spLocks noGrp="1"/>
          </p:cNvSpPr>
          <p:nvPr>
            <p:ph type="body" idx="1"/>
          </p:nvPr>
        </p:nvSpPr>
        <p:spPr>
          <a:xfrm>
            <a:off x="457200" y="1739107"/>
            <a:ext cx="8229600" cy="5398924"/>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US"/>
              <a:t>A DMP embodies the main elements of an organization’s data policy </a:t>
            </a:r>
          </a:p>
          <a:p>
            <a:pPr marL="457200" marR="0" lvl="0" indent="-419100" algn="l" rtl="0">
              <a:lnSpc>
                <a:spcPct val="100000"/>
              </a:lnSpc>
              <a:spcBef>
                <a:spcPts val="480"/>
              </a:spcBef>
              <a:spcAft>
                <a:spcPts val="0"/>
              </a:spcAft>
              <a:buClr>
                <a:schemeClr val="dk1"/>
              </a:buClr>
              <a:buSzPct val="100000"/>
              <a:buFont typeface="Arial"/>
              <a:buChar char="➢"/>
            </a:pPr>
            <a:r>
              <a:rPr lang="en-US"/>
              <a:t>Two examples</a:t>
            </a:r>
            <a:r>
              <a:rPr lang="en-US" sz="2400"/>
              <a:t> </a:t>
            </a:r>
          </a:p>
          <a:p>
            <a:pPr marL="914400" marR="0" lvl="1" indent="-381000" algn="l" rtl="0">
              <a:lnSpc>
                <a:spcPct val="100000"/>
              </a:lnSpc>
              <a:spcBef>
                <a:spcPts val="480"/>
              </a:spcBef>
              <a:spcAft>
                <a:spcPts val="0"/>
              </a:spcAft>
              <a:buClr>
                <a:schemeClr val="dk1"/>
              </a:buClr>
              <a:buSzPct val="80000"/>
              <a:buFont typeface="Arial"/>
              <a:buChar char="○"/>
            </a:pPr>
            <a:r>
              <a:rPr lang="en-US"/>
              <a:t>University of Alberta Research Policy and its focus on research records stewardship</a:t>
            </a:r>
          </a:p>
          <a:p>
            <a:pPr marL="914400" marR="0" lvl="1" indent="-381000" algn="l" rtl="0">
              <a:lnSpc>
                <a:spcPct val="100000"/>
              </a:lnSpc>
              <a:spcBef>
                <a:spcPts val="480"/>
              </a:spcBef>
              <a:spcAft>
                <a:spcPts val="0"/>
              </a:spcAft>
              <a:buClr>
                <a:schemeClr val="dk1"/>
              </a:buClr>
              <a:buSzPct val="80000"/>
              <a:buFont typeface="Arial"/>
              <a:buChar char="○"/>
            </a:pPr>
            <a:r>
              <a:rPr lang="en-US"/>
              <a:t>Canadian High Arctic Research Station (CHARS) and its focus on access</a:t>
            </a:r>
          </a:p>
          <a:p>
            <a:pPr marL="0" lvl="0" indent="0" rtl="0">
              <a:spcBef>
                <a:spcPts val="0"/>
              </a:spcBef>
              <a:buNone/>
            </a:pPr>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Shape 190"/>
          <p:cNvPicPr preferRelativeResize="0"/>
          <p:nvPr/>
        </p:nvPicPr>
        <p:blipFill rotWithShape="1">
          <a:blip r:embed="rId3">
            <a:alphaModFix/>
          </a:blip>
          <a:srcRect l="3864"/>
          <a:stretch/>
        </p:blipFill>
        <p:spPr>
          <a:xfrm>
            <a:off x="16780" y="0"/>
            <a:ext cx="8790374" cy="7453313"/>
          </a:xfrm>
          <a:prstGeom prst="rect">
            <a:avLst/>
          </a:prstGeom>
          <a:noFill/>
          <a:ln>
            <a:noFill/>
          </a:ln>
        </p:spPr>
      </p:pic>
      <p:sp>
        <p:nvSpPr>
          <p:cNvPr id="191" name="Shape 191"/>
          <p:cNvSpPr txBox="1"/>
          <p:nvPr/>
        </p:nvSpPr>
        <p:spPr>
          <a:xfrm>
            <a:off x="603650" y="492113"/>
            <a:ext cx="8073600" cy="829123"/>
          </a:xfrm>
          <a:prstGeom prst="rect">
            <a:avLst/>
          </a:prstGeom>
          <a:noFill/>
          <a:ln>
            <a:noFill/>
          </a:ln>
        </p:spPr>
        <p:txBody>
          <a:bodyPr lIns="91425" tIns="91425" rIns="91425" bIns="91425" anchor="t" anchorCtr="0">
            <a:noAutofit/>
          </a:bodyPr>
          <a:lstStyle/>
          <a:p>
            <a:pPr>
              <a:spcBef>
                <a:spcPts val="0"/>
              </a:spcBef>
              <a:buNone/>
            </a:pPr>
            <a:r>
              <a:rPr lang="en-US" sz="4000" b="1">
                <a:latin typeface="Calibri"/>
                <a:ea typeface="Calibri"/>
                <a:cs typeface="Calibri"/>
                <a:sym typeface="Calibri"/>
              </a:rPr>
              <a:t>University of Alberta Research Policy</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Shape 196"/>
          <p:cNvPicPr preferRelativeResize="0"/>
          <p:nvPr/>
        </p:nvPicPr>
        <p:blipFill rotWithShape="1">
          <a:blip r:embed="rId3">
            <a:alphaModFix/>
          </a:blip>
          <a:srcRect l="3864"/>
          <a:stretch/>
        </p:blipFill>
        <p:spPr>
          <a:xfrm>
            <a:off x="16780" y="0"/>
            <a:ext cx="8790374" cy="7453313"/>
          </a:xfrm>
          <a:prstGeom prst="rect">
            <a:avLst/>
          </a:prstGeom>
          <a:noFill/>
          <a:ln>
            <a:noFill/>
          </a:ln>
        </p:spPr>
      </p:pic>
      <p:sp>
        <p:nvSpPr>
          <p:cNvPr id="197" name="Shape 197"/>
          <p:cNvSpPr txBox="1"/>
          <p:nvPr/>
        </p:nvSpPr>
        <p:spPr>
          <a:xfrm>
            <a:off x="603650" y="492113"/>
            <a:ext cx="8073600" cy="829123"/>
          </a:xfrm>
          <a:prstGeom prst="rect">
            <a:avLst/>
          </a:prstGeom>
          <a:noFill/>
          <a:ln>
            <a:noFill/>
          </a:ln>
        </p:spPr>
        <p:txBody>
          <a:bodyPr lIns="91425" tIns="91425" rIns="91425" bIns="91425" anchor="t" anchorCtr="0">
            <a:noAutofit/>
          </a:bodyPr>
          <a:lstStyle/>
          <a:p>
            <a:pPr lvl="0" rtl="0">
              <a:spcBef>
                <a:spcPts val="0"/>
              </a:spcBef>
              <a:buNone/>
            </a:pPr>
            <a:r>
              <a:rPr lang="en-US" sz="4000" b="1">
                <a:latin typeface="Calibri"/>
                <a:ea typeface="Calibri"/>
                <a:cs typeface="Calibri"/>
                <a:sym typeface="Calibri"/>
              </a:rPr>
              <a:t>University of Alberta Research Policy</a:t>
            </a:r>
          </a:p>
        </p:txBody>
      </p:sp>
      <p:sp>
        <p:nvSpPr>
          <p:cNvPr id="198" name="Shape 198"/>
          <p:cNvSpPr/>
          <p:nvPr/>
        </p:nvSpPr>
        <p:spPr>
          <a:xfrm>
            <a:off x="3589050" y="2533106"/>
            <a:ext cx="4744500" cy="874769"/>
          </a:xfrm>
          <a:prstGeom prst="wedgeRoundRectCallout">
            <a:avLst>
              <a:gd name="adj1" fmla="val -62209"/>
              <a:gd name="adj2" fmla="val -8333"/>
              <a:gd name="adj3" fmla="val 0"/>
            </a:avLst>
          </a:prstGeom>
          <a:solidFill>
            <a:srgbClr val="EFEFE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US" sz="1600" b="1" i="1"/>
              <a:t>“Ensure that principles of stewardship are applied to research records, protecting the integrity of the assets.”</a:t>
            </a:r>
          </a:p>
        </p:txBody>
      </p:sp>
      <p:sp>
        <p:nvSpPr>
          <p:cNvPr id="199" name="Shape 199"/>
          <p:cNvSpPr/>
          <p:nvPr/>
        </p:nvSpPr>
        <p:spPr>
          <a:xfrm>
            <a:off x="3310900" y="5129860"/>
            <a:ext cx="5533200" cy="1931796"/>
          </a:xfrm>
          <a:prstGeom prst="wedgeRoundRectCallout">
            <a:avLst>
              <a:gd name="adj1" fmla="val -55000"/>
              <a:gd name="adj2" fmla="val -73584"/>
              <a:gd name="adj3" fmla="val 0"/>
            </a:avLst>
          </a:prstGeom>
          <a:solidFill>
            <a:srgbClr val="EFEFE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Clr>
                <a:schemeClr val="dk1"/>
              </a:buClr>
              <a:buSzPct val="78571"/>
              <a:buFont typeface="Arial"/>
              <a:buNone/>
            </a:pPr>
            <a:r>
              <a:rPr lang="en-US" b="1" i="1">
                <a:solidFill>
                  <a:schemeClr val="dk1"/>
                </a:solidFill>
              </a:rPr>
              <a:t>“[DM] plans recognize the stages through which research records will be produced, managed, documented, stored, disseminated and deposited (with either a staging or a preservation repository). Furthermore, these plans will identify the data stewards across a project’s lifecycle.”</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457200" y="298478"/>
            <a:ext cx="8229600" cy="124221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Calibri"/>
              <a:buNone/>
            </a:pPr>
            <a:r>
              <a:rPr lang="en-US" sz="3950" b="1">
                <a:solidFill>
                  <a:schemeClr val="dk1"/>
                </a:solidFill>
                <a:latin typeface="Calibri"/>
                <a:ea typeface="Calibri"/>
                <a:cs typeface="Calibri"/>
                <a:sym typeface="Calibri"/>
              </a:rPr>
              <a:t>DMP elements for digital assets</a:t>
            </a:r>
          </a:p>
        </p:txBody>
      </p:sp>
      <p:sp>
        <p:nvSpPr>
          <p:cNvPr id="205" name="Shape 205"/>
          <p:cNvSpPr txBox="1">
            <a:spLocks noGrp="1"/>
          </p:cNvSpPr>
          <p:nvPr>
            <p:ph type="body" idx="1"/>
          </p:nvPr>
        </p:nvSpPr>
        <p:spPr>
          <a:xfrm>
            <a:off x="457200" y="1739106"/>
            <a:ext cx="7467600" cy="5296682"/>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Noto Symbol"/>
              <a:buChar char="➢"/>
            </a:pPr>
            <a:r>
              <a:rPr lang="en-US" sz="3200" b="0" i="0" u="none" strike="noStrike" cap="none" baseline="0">
                <a:solidFill>
                  <a:schemeClr val="dk1"/>
                </a:solidFill>
                <a:latin typeface="Arial"/>
                <a:ea typeface="Arial"/>
                <a:cs typeface="Arial"/>
                <a:sym typeface="Arial"/>
              </a:rPr>
              <a:t>Funder and </a:t>
            </a:r>
            <a:r>
              <a:rPr lang="en-US" sz="3200">
                <a:solidFill>
                  <a:schemeClr val="dk1"/>
                </a:solidFill>
              </a:rPr>
              <a:t>d</a:t>
            </a:r>
            <a:r>
              <a:rPr lang="en-US" sz="3200" b="0" i="0" u="none" strike="noStrike" cap="none" baseline="0">
                <a:solidFill>
                  <a:schemeClr val="dk1"/>
                </a:solidFill>
                <a:latin typeface="Arial"/>
                <a:ea typeface="Arial"/>
                <a:cs typeface="Arial"/>
                <a:sym typeface="Arial"/>
              </a:rPr>
              <a:t>ata </a:t>
            </a:r>
            <a:r>
              <a:rPr lang="en-US" sz="3200">
                <a:solidFill>
                  <a:schemeClr val="dk1"/>
                </a:solidFill>
              </a:rPr>
              <a:t>d</a:t>
            </a:r>
            <a:r>
              <a:rPr lang="en-US" sz="3200" b="0" i="0" u="none" strike="noStrike" cap="none" baseline="0">
                <a:solidFill>
                  <a:schemeClr val="dk1"/>
                </a:solidFill>
                <a:latin typeface="Arial"/>
                <a:ea typeface="Arial"/>
                <a:cs typeface="Arial"/>
                <a:sym typeface="Arial"/>
              </a:rPr>
              <a:t>escription</a:t>
            </a:r>
          </a:p>
          <a:p>
            <a:pPr marL="342900" marR="0" lvl="0" indent="-342900" algn="l" rtl="0">
              <a:spcBef>
                <a:spcPts val="640"/>
              </a:spcBef>
              <a:buClr>
                <a:schemeClr val="dk1"/>
              </a:buClr>
              <a:buSzPct val="100000"/>
              <a:buFont typeface="Noto Symbol"/>
              <a:buChar char="➢"/>
            </a:pPr>
            <a:r>
              <a:rPr lang="en-US" sz="3200" b="0" i="0" u="none" strike="noStrike" cap="none" baseline="0">
                <a:solidFill>
                  <a:schemeClr val="dk1"/>
                </a:solidFill>
                <a:latin typeface="Arial"/>
                <a:ea typeface="Arial"/>
                <a:cs typeface="Arial"/>
                <a:sym typeface="Arial"/>
              </a:rPr>
              <a:t>Data </a:t>
            </a:r>
            <a:r>
              <a:rPr lang="en-US" sz="3200">
                <a:solidFill>
                  <a:schemeClr val="dk1"/>
                </a:solidFill>
              </a:rPr>
              <a:t>c</a:t>
            </a:r>
            <a:r>
              <a:rPr lang="en-US" sz="3200" b="0" i="0" u="none" strike="noStrike" cap="none" baseline="0">
                <a:solidFill>
                  <a:schemeClr val="dk1"/>
                </a:solidFill>
                <a:latin typeface="Arial"/>
                <a:ea typeface="Arial"/>
                <a:cs typeface="Arial"/>
                <a:sym typeface="Arial"/>
              </a:rPr>
              <a:t>ollection</a:t>
            </a:r>
          </a:p>
          <a:p>
            <a:pPr marL="342900" marR="0" lvl="0" indent="-342900" algn="l" rtl="0">
              <a:spcBef>
                <a:spcPts val="640"/>
              </a:spcBef>
              <a:buClr>
                <a:schemeClr val="dk1"/>
              </a:buClr>
              <a:buSzPct val="100000"/>
              <a:buFont typeface="Noto Symbol"/>
              <a:buChar char="➢"/>
            </a:pPr>
            <a:r>
              <a:rPr lang="en-US" sz="3200" b="0" i="0" u="none" strike="noStrike" cap="none" baseline="0">
                <a:solidFill>
                  <a:schemeClr val="dk1"/>
                </a:solidFill>
                <a:latin typeface="Arial"/>
                <a:ea typeface="Arial"/>
                <a:cs typeface="Arial"/>
                <a:sym typeface="Arial"/>
              </a:rPr>
              <a:t>Documentation and </a:t>
            </a:r>
            <a:r>
              <a:rPr lang="en-US" sz="3200">
                <a:solidFill>
                  <a:schemeClr val="dk1"/>
                </a:solidFill>
              </a:rPr>
              <a:t>m</a:t>
            </a:r>
            <a:r>
              <a:rPr lang="en-US" sz="3200" b="0" i="0" u="none" strike="noStrike" cap="none" baseline="0">
                <a:solidFill>
                  <a:schemeClr val="dk1"/>
                </a:solidFill>
                <a:latin typeface="Arial"/>
                <a:ea typeface="Arial"/>
                <a:cs typeface="Arial"/>
                <a:sym typeface="Arial"/>
              </a:rPr>
              <a:t>etadata</a:t>
            </a:r>
          </a:p>
          <a:p>
            <a:pPr marL="342900" marR="0" lvl="0" indent="-342900" algn="l" rtl="0">
              <a:spcBef>
                <a:spcPts val="640"/>
              </a:spcBef>
              <a:buClr>
                <a:schemeClr val="dk1"/>
              </a:buClr>
              <a:buSzPct val="100000"/>
              <a:buFont typeface="Noto Symbol"/>
              <a:buChar char="➢"/>
            </a:pPr>
            <a:r>
              <a:rPr lang="en-US" sz="3200" b="0" i="0" u="none" strike="noStrike" cap="none" baseline="0">
                <a:solidFill>
                  <a:schemeClr val="dk1"/>
                </a:solidFill>
                <a:latin typeface="Arial"/>
                <a:ea typeface="Arial"/>
                <a:cs typeface="Arial"/>
                <a:sym typeface="Arial"/>
              </a:rPr>
              <a:t>Storage and </a:t>
            </a:r>
            <a:r>
              <a:rPr lang="en-US" sz="3200">
                <a:solidFill>
                  <a:schemeClr val="dk1"/>
                </a:solidFill>
              </a:rPr>
              <a:t>b</a:t>
            </a:r>
            <a:r>
              <a:rPr lang="en-US" sz="3200" b="0" i="0" u="none" strike="noStrike" cap="none" baseline="0">
                <a:solidFill>
                  <a:schemeClr val="dk1"/>
                </a:solidFill>
                <a:latin typeface="Arial"/>
                <a:ea typeface="Arial"/>
                <a:cs typeface="Arial"/>
                <a:sym typeface="Arial"/>
              </a:rPr>
              <a:t>ackup</a:t>
            </a:r>
          </a:p>
          <a:p>
            <a:pPr marL="342900" marR="0" lvl="0" indent="-342900" algn="l" rtl="0">
              <a:spcBef>
                <a:spcPts val="640"/>
              </a:spcBef>
              <a:buClr>
                <a:schemeClr val="dk1"/>
              </a:buClr>
              <a:buSzPct val="100000"/>
              <a:buFont typeface="Noto Symbol"/>
              <a:buChar char="➢"/>
            </a:pPr>
            <a:r>
              <a:rPr lang="en-US" sz="3200">
                <a:solidFill>
                  <a:schemeClr val="dk1"/>
                </a:solidFill>
              </a:rPr>
              <a:t>Data sharing and re-use</a:t>
            </a:r>
          </a:p>
          <a:p>
            <a:pPr marL="342900" marR="0" lvl="0" indent="-342900" algn="l" rtl="0">
              <a:spcBef>
                <a:spcPts val="640"/>
              </a:spcBef>
              <a:buClr>
                <a:schemeClr val="dk1"/>
              </a:buClr>
              <a:buSzPct val="100000"/>
              <a:buFont typeface="Noto Symbol"/>
              <a:buChar char="➢"/>
            </a:pPr>
            <a:r>
              <a:rPr lang="en-US" sz="3200">
                <a:solidFill>
                  <a:schemeClr val="dk1"/>
                </a:solidFill>
              </a:rPr>
              <a:t>Preservation</a:t>
            </a:r>
          </a:p>
          <a:p>
            <a:pPr marL="342900" marR="0" lvl="0" indent="-342900" algn="l" rtl="0">
              <a:spcBef>
                <a:spcPts val="640"/>
              </a:spcBef>
              <a:buClr>
                <a:schemeClr val="dk1"/>
              </a:buClr>
              <a:buSzPct val="100000"/>
              <a:buFont typeface="Noto Symbol"/>
              <a:buChar char="➢"/>
            </a:pPr>
            <a:r>
              <a:rPr lang="en-US" sz="3200" b="0" i="0" u="none" strike="noStrike" cap="none" baseline="0">
                <a:solidFill>
                  <a:schemeClr val="dk1"/>
                </a:solidFill>
                <a:latin typeface="Arial"/>
                <a:ea typeface="Arial"/>
                <a:cs typeface="Arial"/>
                <a:sym typeface="Arial"/>
              </a:rPr>
              <a:t>Responsibilities and </a:t>
            </a:r>
            <a:r>
              <a:rPr lang="en-US" sz="3200">
                <a:solidFill>
                  <a:schemeClr val="dk1"/>
                </a:solidFill>
              </a:rPr>
              <a:t>r</a:t>
            </a:r>
            <a:r>
              <a:rPr lang="en-US" sz="3200" b="0" i="0" u="none" strike="noStrike" cap="none" baseline="0">
                <a:solidFill>
                  <a:schemeClr val="dk1"/>
                </a:solidFill>
                <a:latin typeface="Arial"/>
                <a:ea typeface="Arial"/>
                <a:cs typeface="Arial"/>
                <a:sym typeface="Arial"/>
              </a:rPr>
              <a:t>esources</a:t>
            </a:r>
          </a:p>
          <a:p>
            <a:pPr marL="366713" marR="0" lvl="1" indent="-11113" algn="l" rtl="0">
              <a:spcBef>
                <a:spcPts val="280"/>
              </a:spcBef>
              <a:buClr>
                <a:schemeClr val="dk1"/>
              </a:buClr>
              <a:buSzPct val="25000"/>
              <a:buFont typeface="Noto Symbol"/>
              <a:buNone/>
            </a:pPr>
            <a:r>
              <a:rPr lang="en-US" sz="1400" b="0" i="0" u="none" strike="noStrike" cap="none" baseline="0">
                <a:solidFill>
                  <a:schemeClr val="dk1"/>
                </a:solidFill>
                <a:latin typeface="Calibri"/>
                <a:ea typeface="Calibri"/>
                <a:cs typeface="Calibri"/>
                <a:sym typeface="Calibri"/>
              </a:rPr>
              <a:t>(This template is taken from the University of Alberta’s Data Management Plan Builder, </a:t>
            </a:r>
            <a:r>
              <a:rPr lang="en-US" sz="1400" b="0" i="0" u="sng" strike="noStrike" cap="none" baseline="0">
                <a:solidFill>
                  <a:schemeClr val="hlink"/>
                </a:solidFill>
                <a:latin typeface="Calibri"/>
                <a:ea typeface="Calibri"/>
                <a:cs typeface="Calibri"/>
                <a:sym typeface="Calibri"/>
                <a:hlinkClick r:id="rId3"/>
              </a:rPr>
              <a:t>https://dmp.library.ualberta.ca/projects/my-project-university-of-alberta-template--130?show_form=yes</a:t>
            </a:r>
            <a:r>
              <a:rPr lang="en-US" sz="1400" b="0" i="0" u="none" strike="noStrike" cap="none" baseline="0">
                <a:solidFill>
                  <a:schemeClr val="dk1"/>
                </a:solidFill>
                <a:latin typeface="Calibri"/>
                <a:ea typeface="Calibri"/>
                <a:cs typeface="Calibri"/>
                <a:sym typeface="Calibri"/>
              </a:rPr>
              <a:t> )</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
        <p:nvSpPr>
          <p:cNvPr id="206" name="Shape 206"/>
          <p:cNvSpPr txBox="1">
            <a:spLocks noGrp="1"/>
          </p:cNvSpPr>
          <p:nvPr>
            <p:ph type="sldNum" idx="12"/>
          </p:nvPr>
        </p:nvSpPr>
        <p:spPr>
          <a:xfrm>
            <a:off x="6553217" y="6908117"/>
            <a:ext cx="2133599" cy="396820"/>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Shape 212"/>
          <p:cNvPicPr preferRelativeResize="0"/>
          <p:nvPr/>
        </p:nvPicPr>
        <p:blipFill>
          <a:blip r:embed="rId3">
            <a:alphaModFix/>
          </a:blip>
          <a:stretch>
            <a:fillRect/>
          </a:stretch>
        </p:blipFill>
        <p:spPr>
          <a:xfrm>
            <a:off x="0" y="0"/>
            <a:ext cx="9144000" cy="7453313"/>
          </a:xfrm>
          <a:prstGeom prst="rect">
            <a:avLst/>
          </a:prstGeom>
          <a:noFill/>
          <a:ln>
            <a:noFill/>
          </a:ln>
        </p:spPr>
      </p:pic>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98478"/>
            <a:ext cx="8229600" cy="124221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Clr>
                <a:schemeClr val="dk1"/>
              </a:buClr>
              <a:buSzPct val="25000"/>
              <a:buFont typeface="Calibri"/>
              <a:buNone/>
            </a:pPr>
            <a:r>
              <a:rPr lang="en-US" sz="3950" b="1">
                <a:solidFill>
                  <a:schemeClr val="dk1"/>
                </a:solidFill>
                <a:latin typeface="Calibri"/>
                <a:ea typeface="Calibri"/>
                <a:cs typeface="Calibri"/>
                <a:sym typeface="Calibri"/>
              </a:rPr>
              <a:t>DMP elements for long-term access</a:t>
            </a:r>
          </a:p>
        </p:txBody>
      </p:sp>
      <p:sp>
        <p:nvSpPr>
          <p:cNvPr id="218" name="Shape 218"/>
          <p:cNvSpPr txBox="1">
            <a:spLocks noGrp="1"/>
          </p:cNvSpPr>
          <p:nvPr>
            <p:ph type="body" idx="1"/>
          </p:nvPr>
        </p:nvSpPr>
        <p:spPr>
          <a:xfrm>
            <a:off x="457200" y="1739106"/>
            <a:ext cx="7467600" cy="5296547"/>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Noto Symbol"/>
              <a:buChar char="➢"/>
            </a:pPr>
            <a:r>
              <a:rPr lang="en-US" sz="3200">
                <a:solidFill>
                  <a:schemeClr val="dk1"/>
                </a:solidFill>
              </a:rPr>
              <a:t>Sources for S&amp;T data collection</a:t>
            </a:r>
          </a:p>
          <a:p>
            <a:pPr marL="342900" marR="0" lvl="0" indent="-342900" algn="l" rtl="0">
              <a:spcBef>
                <a:spcPts val="640"/>
              </a:spcBef>
              <a:buClr>
                <a:schemeClr val="dk1"/>
              </a:buClr>
              <a:buSzPct val="100000"/>
              <a:buFont typeface="Noto Symbol"/>
              <a:buChar char="➢"/>
            </a:pPr>
            <a:r>
              <a:rPr lang="en-US" sz="3200" b="0" i="0" u="none" strike="noStrike" cap="none" baseline="0">
                <a:solidFill>
                  <a:schemeClr val="dk1"/>
                </a:solidFill>
                <a:latin typeface="Arial"/>
                <a:ea typeface="Arial"/>
                <a:cs typeface="Arial"/>
                <a:sym typeface="Arial"/>
              </a:rPr>
              <a:t>Data </a:t>
            </a:r>
            <a:r>
              <a:rPr lang="en-US" sz="3200">
                <a:solidFill>
                  <a:schemeClr val="dk1"/>
                </a:solidFill>
              </a:rPr>
              <a:t>c</a:t>
            </a:r>
            <a:r>
              <a:rPr lang="en-US" sz="3200" b="0" i="0" u="none" strike="noStrike" cap="none" baseline="0">
                <a:solidFill>
                  <a:schemeClr val="dk1"/>
                </a:solidFill>
                <a:latin typeface="Arial"/>
                <a:ea typeface="Arial"/>
                <a:cs typeface="Arial"/>
                <a:sym typeface="Arial"/>
              </a:rPr>
              <a:t>ollection </a:t>
            </a:r>
            <a:r>
              <a:rPr lang="en-US" sz="3200">
                <a:solidFill>
                  <a:schemeClr val="dk1"/>
                </a:solidFill>
              </a:rPr>
              <a:t>storage and backup</a:t>
            </a:r>
          </a:p>
          <a:p>
            <a:pPr marL="342900" marR="0" lvl="0" indent="-342900" algn="l" rtl="0">
              <a:spcBef>
                <a:spcPts val="640"/>
              </a:spcBef>
              <a:buClr>
                <a:schemeClr val="dk1"/>
              </a:buClr>
              <a:buSzPct val="100000"/>
              <a:buFont typeface="Noto Symbol"/>
              <a:buChar char="➢"/>
            </a:pPr>
            <a:r>
              <a:rPr lang="en-US" sz="3200" b="0" i="0" u="none" strike="noStrike" cap="none" baseline="0">
                <a:solidFill>
                  <a:schemeClr val="dk1"/>
                </a:solidFill>
                <a:latin typeface="Arial"/>
                <a:ea typeface="Arial"/>
                <a:cs typeface="Arial"/>
                <a:sym typeface="Arial"/>
              </a:rPr>
              <a:t>Documentation and </a:t>
            </a:r>
            <a:r>
              <a:rPr lang="en-US" sz="3200">
                <a:solidFill>
                  <a:schemeClr val="dk1"/>
                </a:solidFill>
              </a:rPr>
              <a:t>m</a:t>
            </a:r>
            <a:r>
              <a:rPr lang="en-US" sz="3200" b="0" i="0" u="none" strike="noStrike" cap="none" baseline="0">
                <a:solidFill>
                  <a:schemeClr val="dk1"/>
                </a:solidFill>
                <a:latin typeface="Arial"/>
                <a:ea typeface="Arial"/>
                <a:cs typeface="Arial"/>
                <a:sym typeface="Arial"/>
              </a:rPr>
              <a:t>etadata</a:t>
            </a:r>
          </a:p>
          <a:p>
            <a:pPr marL="342900" marR="0" lvl="0" indent="-342900" algn="l" rtl="0">
              <a:spcBef>
                <a:spcPts val="640"/>
              </a:spcBef>
              <a:buClr>
                <a:schemeClr val="dk1"/>
              </a:buClr>
              <a:buSzPct val="100000"/>
              <a:buFont typeface="Noto Symbol"/>
              <a:buChar char="➢"/>
            </a:pPr>
            <a:r>
              <a:rPr lang="en-US" sz="3200">
                <a:solidFill>
                  <a:schemeClr val="dk1"/>
                </a:solidFill>
              </a:rPr>
              <a:t>Choice of data repository</a:t>
            </a:r>
          </a:p>
          <a:p>
            <a:pPr marL="342900" marR="0" lvl="0" indent="-342900" algn="l" rtl="0">
              <a:spcBef>
                <a:spcPts val="640"/>
              </a:spcBef>
              <a:buClr>
                <a:schemeClr val="dk1"/>
              </a:buClr>
              <a:buSzPct val="100000"/>
              <a:buFont typeface="Noto Symbol"/>
              <a:buChar char="➢"/>
            </a:pPr>
            <a:r>
              <a:rPr lang="en-US" sz="3200">
                <a:solidFill>
                  <a:schemeClr val="dk1"/>
                </a:solidFill>
              </a:rPr>
              <a:t>Terms of data deposit</a:t>
            </a:r>
          </a:p>
          <a:p>
            <a:pPr marL="342900" marR="0" lvl="0" indent="-342900" algn="l" rtl="0">
              <a:spcBef>
                <a:spcPts val="640"/>
              </a:spcBef>
              <a:buClr>
                <a:schemeClr val="dk1"/>
              </a:buClr>
              <a:buSzPct val="100000"/>
              <a:buFont typeface="Noto Symbol"/>
              <a:buChar char="➢"/>
            </a:pPr>
            <a:r>
              <a:rPr lang="en-US" sz="3200">
                <a:solidFill>
                  <a:schemeClr val="dk1"/>
                </a:solidFill>
              </a:rPr>
              <a:t>Terms of data access</a:t>
            </a:r>
          </a:p>
          <a:p>
            <a:pPr marL="342900" marR="0" lvl="0" indent="-342900" algn="l" rtl="0">
              <a:spcBef>
                <a:spcPts val="640"/>
              </a:spcBef>
              <a:buClr>
                <a:schemeClr val="dk1"/>
              </a:buClr>
              <a:buSzPct val="100000"/>
              <a:buFont typeface="Noto Symbol"/>
              <a:buChar char="➢"/>
            </a:pPr>
            <a:r>
              <a:rPr lang="en-US" sz="3200" b="0" i="0" u="none" strike="noStrike" cap="none" baseline="0">
                <a:solidFill>
                  <a:schemeClr val="dk1"/>
                </a:solidFill>
                <a:latin typeface="Arial"/>
                <a:ea typeface="Arial"/>
                <a:cs typeface="Arial"/>
                <a:sym typeface="Arial"/>
              </a:rPr>
              <a:t>Responsibilities and </a:t>
            </a:r>
            <a:r>
              <a:rPr lang="en-US" sz="3200">
                <a:solidFill>
                  <a:schemeClr val="dk1"/>
                </a:solidFill>
              </a:rPr>
              <a:t>r</a:t>
            </a:r>
            <a:r>
              <a:rPr lang="en-US" sz="3200" b="0" i="0" u="none" strike="noStrike" cap="none" baseline="0">
                <a:solidFill>
                  <a:schemeClr val="dk1"/>
                </a:solidFill>
                <a:latin typeface="Arial"/>
                <a:ea typeface="Arial"/>
                <a:cs typeface="Arial"/>
                <a:sym typeface="Arial"/>
              </a:rPr>
              <a:t>esources</a:t>
            </a:r>
          </a:p>
          <a:p>
            <a:pPr marL="355600" marR="0" lvl="1" indent="0" algn="l" rtl="0">
              <a:spcBef>
                <a:spcPts val="280"/>
              </a:spcBef>
              <a:buClr>
                <a:schemeClr val="dk1"/>
              </a:buClr>
              <a:buFont typeface="Noto Symbol"/>
              <a:buNone/>
            </a:pPr>
            <a:endParaRP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
        <p:nvSpPr>
          <p:cNvPr id="219" name="Shape 219"/>
          <p:cNvSpPr txBox="1">
            <a:spLocks noGrp="1"/>
          </p:cNvSpPr>
          <p:nvPr>
            <p:ph type="sldNum" idx="12"/>
          </p:nvPr>
        </p:nvSpPr>
        <p:spPr>
          <a:xfrm>
            <a:off x="6553217" y="6908117"/>
            <a:ext cx="2133599" cy="396792"/>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r>
              <a:rPr lang="en-US"/>
              <a:t>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6921" y="3413626"/>
            <a:ext cx="8229600" cy="1242219"/>
          </a:xfrm>
        </p:spPr>
        <p:txBody>
          <a:bodyPr>
            <a:normAutofit fontScale="90000"/>
          </a:bodyPr>
          <a:lstStyle/>
          <a:p>
            <a:pPr algn="ctr"/>
            <a:r>
              <a:rPr lang="fr-CA" dirty="0" smtClean="0"/>
              <a:t>Panel 12</a:t>
            </a:r>
            <a:br>
              <a:rPr lang="fr-CA" dirty="0" smtClean="0"/>
            </a:br>
            <a:r>
              <a:rPr lang="fr-CA" dirty="0" smtClean="0"/>
              <a:t>Data Management Plans: </a:t>
            </a:r>
            <a:br>
              <a:rPr lang="fr-CA" dirty="0" smtClean="0"/>
            </a:br>
            <a:r>
              <a:rPr lang="fr-CA" dirty="0" smtClean="0"/>
              <a:t>Policy and Practice</a:t>
            </a:r>
            <a:endParaRPr lang="en-CA" dirty="0"/>
          </a:p>
        </p:txBody>
      </p:sp>
      <p:sp>
        <p:nvSpPr>
          <p:cNvPr id="3" name="Slide Number Placeholder 2"/>
          <p:cNvSpPr>
            <a:spLocks noGrp="1"/>
          </p:cNvSpPr>
          <p:nvPr>
            <p:ph type="sldNum" sz="quarter" idx="12"/>
          </p:nvPr>
        </p:nvSpPr>
        <p:spPr/>
        <p:txBody>
          <a:bodyPr/>
          <a:lstStyle/>
          <a:p>
            <a:fld id="{E05D7ECF-CC17-4421-85DA-DFD24CA9E84B}" type="slidenum">
              <a:rPr lang="en-CA" smtClean="0">
                <a:solidFill>
                  <a:prstClr val="black">
                    <a:tint val="75000"/>
                  </a:prstClr>
                </a:solidFill>
              </a:rPr>
              <a:pPr/>
              <a:t>2</a:t>
            </a:fld>
            <a:endParaRPr lang="en-CA">
              <a:solidFill>
                <a:prstClr val="black">
                  <a:tint val="75000"/>
                </a:prstClr>
              </a:solidFill>
            </a:endParaRPr>
          </a:p>
        </p:txBody>
      </p:sp>
      <p:sp>
        <p:nvSpPr>
          <p:cNvPr id="6" name="Subtitle 5"/>
          <p:cNvSpPr>
            <a:spLocks noGrp="1"/>
          </p:cNvSpPr>
          <p:nvPr>
            <p:ph type="body" sz="quarter" idx="14"/>
          </p:nvPr>
        </p:nvSpPr>
        <p:spPr>
          <a:xfrm>
            <a:off x="550694" y="5119596"/>
            <a:ext cx="8207375" cy="704840"/>
          </a:xfrm>
        </p:spPr>
        <p:txBody>
          <a:bodyPr>
            <a:normAutofit fontScale="92500" lnSpcReduction="10000"/>
          </a:bodyPr>
          <a:lstStyle/>
          <a:p>
            <a:pPr algn="ctr"/>
            <a:r>
              <a:rPr lang="fr-CA" dirty="0" smtClean="0"/>
              <a:t>Canadian Science Policy </a:t>
            </a:r>
            <a:r>
              <a:rPr lang="fr-CA" dirty="0" err="1" smtClean="0"/>
              <a:t>Conference</a:t>
            </a:r>
            <a:endParaRPr lang="fr-CA" dirty="0" smtClean="0"/>
          </a:p>
          <a:p>
            <a:pPr algn="ctr"/>
            <a:r>
              <a:rPr lang="fr-CA" dirty="0" smtClean="0"/>
              <a:t>Halifax – </a:t>
            </a:r>
            <a:r>
              <a:rPr lang="fr-CA" dirty="0" err="1" smtClean="0"/>
              <a:t>October</a:t>
            </a:r>
            <a:r>
              <a:rPr lang="fr-CA" dirty="0" smtClean="0"/>
              <a:t> 2014</a:t>
            </a:r>
          </a:p>
          <a:p>
            <a:endParaRPr lang="en-CA"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1403511"/>
            <a:ext cx="3115750" cy="661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7" y="1734073"/>
            <a:ext cx="2217669" cy="102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7602" y="1660996"/>
            <a:ext cx="1918501" cy="1165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766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457200" y="451894"/>
            <a:ext cx="8229600" cy="777282"/>
          </a:xfrm>
          <a:prstGeom prst="rect">
            <a:avLst/>
          </a:prstGeom>
        </p:spPr>
        <p:txBody>
          <a:bodyPr lIns="91425" tIns="91425" rIns="91425" bIns="91425" anchor="b" anchorCtr="0">
            <a:noAutofit/>
          </a:bodyPr>
          <a:lstStyle/>
          <a:p>
            <a:pPr algn="ctr">
              <a:spcBef>
                <a:spcPts val="0"/>
              </a:spcBef>
              <a:buNone/>
            </a:pPr>
            <a:r>
              <a:rPr lang="en-US" sz="4000">
                <a:latin typeface="Calibri"/>
                <a:ea typeface="Calibri"/>
                <a:cs typeface="Calibri"/>
                <a:sym typeface="Calibri"/>
              </a:rPr>
              <a:t>DMPs in practice</a:t>
            </a:r>
          </a:p>
        </p:txBody>
      </p:sp>
      <p:sp>
        <p:nvSpPr>
          <p:cNvPr id="226" name="Shape 226"/>
          <p:cNvSpPr txBox="1">
            <a:spLocks noGrp="1"/>
          </p:cNvSpPr>
          <p:nvPr>
            <p:ph type="body" idx="1"/>
          </p:nvPr>
        </p:nvSpPr>
        <p:spPr>
          <a:xfrm>
            <a:off x="457200" y="1367990"/>
            <a:ext cx="8229600" cy="5617046"/>
          </a:xfrm>
          <a:prstGeom prst="rect">
            <a:avLst/>
          </a:prstGeom>
        </p:spPr>
        <p:txBody>
          <a:bodyPr lIns="91425" tIns="91425" rIns="91425" bIns="91425" anchor="t" anchorCtr="0">
            <a:noAutofit/>
          </a:bodyPr>
          <a:lstStyle/>
          <a:p>
            <a:pPr marL="457200" lvl="0" indent="-419100" rtl="0">
              <a:spcBef>
                <a:spcPts val="0"/>
              </a:spcBef>
              <a:buClr>
                <a:schemeClr val="dk1"/>
              </a:buClr>
              <a:buSzPct val="100000"/>
              <a:buFont typeface="Arial"/>
              <a:buChar char="➢"/>
            </a:pPr>
            <a:r>
              <a:rPr lang="en-US"/>
              <a:t>Development of templates and tools</a:t>
            </a:r>
          </a:p>
          <a:p>
            <a:pPr marL="914400" lvl="1" indent="-393700" rtl="0">
              <a:spcBef>
                <a:spcPts val="0"/>
              </a:spcBef>
              <a:buClr>
                <a:schemeClr val="dk1"/>
              </a:buClr>
              <a:buSzPct val="100000"/>
              <a:buFont typeface="Arial"/>
              <a:buChar char="○"/>
            </a:pPr>
            <a:r>
              <a:rPr lang="en-US" sz="2600"/>
              <a:t>The central themes in an organization’s data policy act as the topics of a DMP template. Within these topics, relevant questions are asked about each area. A researcher then provides her or his answers to each question.</a:t>
            </a:r>
          </a:p>
          <a:p>
            <a:pPr marL="914400" lvl="1" indent="-393700" rtl="0">
              <a:spcBef>
                <a:spcPts val="0"/>
              </a:spcBef>
              <a:buClr>
                <a:schemeClr val="dk1"/>
              </a:buClr>
              <a:buSzPct val="100000"/>
              <a:buFont typeface="Arial"/>
              <a:buChar char="○"/>
            </a:pPr>
            <a:r>
              <a:rPr lang="en-US" sz="2600"/>
              <a:t>Tools to help with a DMP</a:t>
            </a:r>
          </a:p>
          <a:p>
            <a:pPr marL="1371600" lvl="2" indent="-381000" rtl="0">
              <a:spcBef>
                <a:spcPts val="0"/>
              </a:spcBef>
              <a:buClr>
                <a:schemeClr val="dk1"/>
              </a:buClr>
              <a:buSzPct val="80000"/>
              <a:buFont typeface="Arial"/>
              <a:buChar char="■"/>
            </a:pPr>
            <a:r>
              <a:rPr lang="en-US"/>
              <a:t>DMPOnline (UK Digital Curation Centre)</a:t>
            </a:r>
          </a:p>
          <a:p>
            <a:pPr marL="1828800" lvl="3" indent="-342900" rtl="0">
              <a:spcBef>
                <a:spcPts val="0"/>
              </a:spcBef>
              <a:buClr>
                <a:schemeClr val="dk1"/>
              </a:buClr>
              <a:buSzPct val="60000"/>
              <a:buFont typeface="Arial"/>
              <a:buChar char="●"/>
            </a:pPr>
            <a:r>
              <a:rPr lang="en-US"/>
              <a:t>DMP Builder (Canada U of Alberta)</a:t>
            </a:r>
          </a:p>
          <a:p>
            <a:pPr marL="1371600" lvl="2" indent="-381000" rtl="0">
              <a:spcBef>
                <a:spcPts val="0"/>
              </a:spcBef>
              <a:buClr>
                <a:schemeClr val="dk1"/>
              </a:buClr>
              <a:buSzPct val="80000"/>
              <a:buFont typeface="Arial"/>
              <a:buChar char="■"/>
            </a:pPr>
            <a:r>
              <a:rPr lang="en-US"/>
              <a:t>DMP Tool (US California Digital Library)</a:t>
            </a:r>
          </a:p>
          <a:p>
            <a:pPr marL="457200" lvl="0" indent="-419100">
              <a:spcBef>
                <a:spcPts val="0"/>
              </a:spcBef>
              <a:buClr>
                <a:schemeClr val="dk1"/>
              </a:buClr>
              <a:buSzPct val="100000"/>
              <a:buFont typeface="Arial"/>
              <a:buChar char="➢"/>
            </a:pPr>
            <a:r>
              <a:rPr lang="en-US"/>
              <a:t>Establish a consultation process to support the use of DMPs</a:t>
            </a:r>
          </a:p>
        </p:txBody>
      </p:sp>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298477"/>
            <a:ext cx="8229600" cy="1242544"/>
          </a:xfrm>
          <a:prstGeom prst="rect">
            <a:avLst/>
          </a:prstGeom>
        </p:spPr>
        <p:txBody>
          <a:bodyPr lIns="91425" tIns="91425" rIns="91425" bIns="91425" anchor="b" anchorCtr="0">
            <a:noAutofit/>
          </a:bodyPr>
          <a:lstStyle/>
          <a:p>
            <a:pPr algn="ctr">
              <a:spcBef>
                <a:spcPts val="0"/>
              </a:spcBef>
              <a:buNone/>
            </a:pPr>
            <a:r>
              <a:rPr lang="en-US" sz="4000">
                <a:latin typeface="Calibri"/>
                <a:ea typeface="Calibri"/>
                <a:cs typeface="Calibri"/>
                <a:sym typeface="Calibri"/>
              </a:rPr>
              <a:t>DMP consultation process</a:t>
            </a:r>
          </a:p>
        </p:txBody>
      </p:sp>
      <p:sp>
        <p:nvSpPr>
          <p:cNvPr id="232" name="Shape 232"/>
          <p:cNvSpPr/>
          <p:nvPr/>
        </p:nvSpPr>
        <p:spPr>
          <a:xfrm>
            <a:off x="5078316" y="3695489"/>
            <a:ext cx="1547099" cy="1295037"/>
          </a:xfrm>
          <a:prstGeom prst="roundRect">
            <a:avLst>
              <a:gd name="adj" fmla="val 16667"/>
            </a:avLst>
          </a:prstGeom>
          <a:solidFill>
            <a:srgbClr val="FFFF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Meet with a librarian and review the DMP process</a:t>
            </a:r>
          </a:p>
        </p:txBody>
      </p:sp>
      <p:sp>
        <p:nvSpPr>
          <p:cNvPr id="233" name="Shape 233"/>
          <p:cNvSpPr/>
          <p:nvPr/>
        </p:nvSpPr>
        <p:spPr>
          <a:xfrm>
            <a:off x="4592137" y="2048318"/>
            <a:ext cx="1547099" cy="1295037"/>
          </a:xfrm>
          <a:prstGeom prst="roundRect">
            <a:avLst>
              <a:gd name="adj" fmla="val 16667"/>
            </a:avLst>
          </a:prstGeom>
          <a:solidFill>
            <a:srgbClr val="6AA84F"/>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solidFill>
                  <a:srgbClr val="FFFF00"/>
                </a:solidFill>
              </a:rPr>
              <a:t>Start a new research project</a:t>
            </a:r>
          </a:p>
        </p:txBody>
      </p:sp>
      <p:sp>
        <p:nvSpPr>
          <p:cNvPr id="234" name="Shape 234"/>
          <p:cNvSpPr/>
          <p:nvPr/>
        </p:nvSpPr>
        <p:spPr>
          <a:xfrm>
            <a:off x="4592137" y="5525093"/>
            <a:ext cx="1547099" cy="1295037"/>
          </a:xfrm>
          <a:prstGeom prst="roundRect">
            <a:avLst>
              <a:gd name="adj" fmla="val 16667"/>
            </a:avLst>
          </a:prstGeom>
          <a:solidFill>
            <a:srgbClr val="E69138"/>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Prepare an initial draft of a DMP</a:t>
            </a:r>
          </a:p>
        </p:txBody>
      </p:sp>
      <p:sp>
        <p:nvSpPr>
          <p:cNvPr id="235" name="Shape 235"/>
          <p:cNvSpPr/>
          <p:nvPr/>
        </p:nvSpPr>
        <p:spPr>
          <a:xfrm>
            <a:off x="2118647" y="5525093"/>
            <a:ext cx="1547099" cy="1295037"/>
          </a:xfrm>
          <a:prstGeom prst="roundRect">
            <a:avLst>
              <a:gd name="adj" fmla="val 16667"/>
            </a:avLst>
          </a:prstGeom>
          <a:solidFill>
            <a:srgbClr val="EA999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t>Third-party review of the draft DMP</a:t>
            </a:r>
          </a:p>
        </p:txBody>
      </p:sp>
      <p:sp>
        <p:nvSpPr>
          <p:cNvPr id="236" name="Shape 236"/>
          <p:cNvSpPr/>
          <p:nvPr/>
        </p:nvSpPr>
        <p:spPr>
          <a:xfrm>
            <a:off x="1632973" y="3695489"/>
            <a:ext cx="1547099" cy="1295037"/>
          </a:xfrm>
          <a:prstGeom prst="roundRect">
            <a:avLst>
              <a:gd name="adj" fmla="val 16667"/>
            </a:avLst>
          </a:prstGeom>
          <a:solidFill>
            <a:srgbClr val="A64D79"/>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solidFill>
                  <a:srgbClr val="FFFF00"/>
                </a:solidFill>
              </a:rPr>
              <a:t>Incorporate reviewer’s suggestions in the DMP</a:t>
            </a:r>
          </a:p>
        </p:txBody>
      </p:sp>
      <p:cxnSp>
        <p:nvCxnSpPr>
          <p:cNvPr id="237" name="Shape 237"/>
          <p:cNvCxnSpPr>
            <a:stCxn id="234" idx="1"/>
            <a:endCxn id="235" idx="3"/>
          </p:cNvCxnSpPr>
          <p:nvPr/>
        </p:nvCxnSpPr>
        <p:spPr>
          <a:xfrm rot="10800000">
            <a:off x="3665714" y="6172523"/>
            <a:ext cx="926400" cy="0"/>
          </a:xfrm>
          <a:prstGeom prst="straightConnector1">
            <a:avLst/>
          </a:prstGeom>
          <a:noFill/>
          <a:ln w="9525" cap="flat">
            <a:solidFill>
              <a:srgbClr val="FF0000"/>
            </a:solidFill>
            <a:prstDash val="solid"/>
            <a:round/>
            <a:headEnd type="none" w="lg" len="lg"/>
            <a:tailEnd type="stealth" w="lg" len="lg"/>
          </a:ln>
        </p:spPr>
      </p:cxnSp>
      <p:sp>
        <p:nvSpPr>
          <p:cNvPr id="238" name="Shape 238"/>
          <p:cNvSpPr/>
          <p:nvPr/>
        </p:nvSpPr>
        <p:spPr>
          <a:xfrm rot="207906">
            <a:off x="6165343" y="4325525"/>
            <a:ext cx="739597" cy="1895463"/>
          </a:xfrm>
          <a:custGeom>
            <a:avLst/>
            <a:gdLst/>
            <a:ahLst/>
            <a:cxnLst/>
            <a:rect l="0" t="0" r="0" b="0"/>
            <a:pathLst>
              <a:path w="40917" h="57617" extrusionOk="0">
                <a:moveTo>
                  <a:pt x="23986" y="0"/>
                </a:moveTo>
                <a:cubicBezTo>
                  <a:pt x="26706" y="5357"/>
                  <a:pt x="44304" y="22544"/>
                  <a:pt x="40307" y="32147"/>
                </a:cubicBezTo>
                <a:cubicBezTo>
                  <a:pt x="36309" y="41749"/>
                  <a:pt x="6717" y="53372"/>
                  <a:pt x="0" y="57617"/>
                </a:cubicBezTo>
              </a:path>
            </a:pathLst>
          </a:custGeom>
          <a:noFill/>
          <a:ln w="9525" cap="flat">
            <a:solidFill>
              <a:srgbClr val="FF0000"/>
            </a:solidFill>
            <a:prstDash val="solid"/>
            <a:round/>
            <a:headEnd type="none" w="lg" len="lg"/>
            <a:tailEnd type="stealth" w="lg" len="lg"/>
          </a:ln>
        </p:spPr>
      </p:sp>
      <p:sp>
        <p:nvSpPr>
          <p:cNvPr id="239" name="Shape 239"/>
          <p:cNvSpPr/>
          <p:nvPr/>
        </p:nvSpPr>
        <p:spPr>
          <a:xfrm>
            <a:off x="2118647" y="2048327"/>
            <a:ext cx="1547099" cy="1295037"/>
          </a:xfrm>
          <a:prstGeom prst="roundRect">
            <a:avLst>
              <a:gd name="adj" fmla="val 16667"/>
            </a:avLst>
          </a:prstGeom>
          <a:solidFill>
            <a:srgbClr val="3D85C6"/>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US">
                <a:solidFill>
                  <a:srgbClr val="FFFF00"/>
                </a:solidFill>
              </a:rPr>
              <a:t>Submit DMP</a:t>
            </a:r>
          </a:p>
        </p:txBody>
      </p:sp>
      <p:sp>
        <p:nvSpPr>
          <p:cNvPr id="240" name="Shape 240"/>
          <p:cNvSpPr/>
          <p:nvPr/>
        </p:nvSpPr>
        <p:spPr>
          <a:xfrm>
            <a:off x="6136337" y="2631900"/>
            <a:ext cx="854350" cy="1691606"/>
          </a:xfrm>
          <a:custGeom>
            <a:avLst/>
            <a:gdLst/>
            <a:ahLst/>
            <a:cxnLst/>
            <a:rect l="0" t="0" r="0" b="0"/>
            <a:pathLst>
              <a:path w="34174" h="46696" extrusionOk="0">
                <a:moveTo>
                  <a:pt x="0" y="2185"/>
                </a:moveTo>
                <a:cubicBezTo>
                  <a:pt x="5605" y="2432"/>
                  <a:pt x="30210" y="-3750"/>
                  <a:pt x="33631" y="3668"/>
                </a:cubicBezTo>
                <a:cubicBezTo>
                  <a:pt x="37051" y="11086"/>
                  <a:pt x="22709" y="39524"/>
                  <a:pt x="20525" y="46696"/>
                </a:cubicBezTo>
              </a:path>
            </a:pathLst>
          </a:custGeom>
          <a:noFill/>
          <a:ln w="9525" cap="flat">
            <a:solidFill>
              <a:srgbClr val="FF0000"/>
            </a:solidFill>
            <a:prstDash val="solid"/>
            <a:round/>
            <a:headEnd type="none" w="lg" len="lg"/>
            <a:tailEnd type="stealth" w="lg" len="lg"/>
          </a:ln>
        </p:spPr>
      </p:sp>
      <p:sp>
        <p:nvSpPr>
          <p:cNvPr id="241" name="Shape 241"/>
          <p:cNvSpPr/>
          <p:nvPr/>
        </p:nvSpPr>
        <p:spPr>
          <a:xfrm>
            <a:off x="1147484" y="4341860"/>
            <a:ext cx="970575" cy="1836402"/>
          </a:xfrm>
          <a:custGeom>
            <a:avLst/>
            <a:gdLst/>
            <a:ahLst/>
            <a:cxnLst/>
            <a:rect l="0" t="0" r="0" b="0"/>
            <a:pathLst>
              <a:path w="38823" h="50693" extrusionOk="0">
                <a:moveTo>
                  <a:pt x="38823" y="50693"/>
                </a:moveTo>
                <a:cubicBezTo>
                  <a:pt x="32352" y="48756"/>
                  <a:pt x="3338" y="47519"/>
                  <a:pt x="0" y="39071"/>
                </a:cubicBezTo>
                <a:cubicBezTo>
                  <a:pt x="-3338" y="30622"/>
                  <a:pt x="15660" y="6511"/>
                  <a:pt x="18793" y="0"/>
                </a:cubicBezTo>
              </a:path>
            </a:pathLst>
          </a:custGeom>
          <a:noFill/>
          <a:ln w="9525" cap="flat">
            <a:solidFill>
              <a:srgbClr val="FF0000"/>
            </a:solidFill>
            <a:prstDash val="solid"/>
            <a:round/>
            <a:headEnd type="none" w="lg" len="lg"/>
            <a:tailEnd type="stealth" w="lg" len="lg"/>
          </a:ln>
        </p:spPr>
      </p:sp>
      <p:sp>
        <p:nvSpPr>
          <p:cNvPr id="242" name="Shape 242"/>
          <p:cNvSpPr/>
          <p:nvPr/>
        </p:nvSpPr>
        <p:spPr>
          <a:xfrm>
            <a:off x="1070617" y="2666664"/>
            <a:ext cx="1041225" cy="1693092"/>
          </a:xfrm>
          <a:custGeom>
            <a:avLst/>
            <a:gdLst/>
            <a:ahLst/>
            <a:cxnLst/>
            <a:rect l="0" t="0" r="0" b="0"/>
            <a:pathLst>
              <a:path w="41649" h="46737" extrusionOk="0">
                <a:moveTo>
                  <a:pt x="22114" y="46737"/>
                </a:moveTo>
                <a:cubicBezTo>
                  <a:pt x="18487" y="42945"/>
                  <a:pt x="-2902" y="31775"/>
                  <a:pt x="353" y="23986"/>
                </a:cubicBezTo>
                <a:cubicBezTo>
                  <a:pt x="3608" y="16196"/>
                  <a:pt x="34766" y="3997"/>
                  <a:pt x="41649" y="0"/>
                </a:cubicBezTo>
              </a:path>
            </a:pathLst>
          </a:custGeom>
          <a:noFill/>
          <a:ln w="9525" cap="flat">
            <a:solidFill>
              <a:srgbClr val="FF0000"/>
            </a:solidFill>
            <a:prstDash val="solid"/>
            <a:round/>
            <a:headEnd type="none" w="lg" len="lg"/>
            <a:tailEnd type="stealth" w="lg" len="lg"/>
          </a:ln>
        </p:spPr>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457200" y="298478"/>
            <a:ext cx="8229600" cy="124221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i="0" u="none" strike="noStrike" cap="none" baseline="0">
                <a:solidFill>
                  <a:schemeClr val="dk1"/>
                </a:solidFill>
                <a:latin typeface="Calibri"/>
                <a:ea typeface="Calibri"/>
                <a:cs typeface="Calibri"/>
                <a:sym typeface="Calibri"/>
              </a:rPr>
              <a:t>Exercise</a:t>
            </a:r>
          </a:p>
        </p:txBody>
      </p:sp>
      <p:sp>
        <p:nvSpPr>
          <p:cNvPr id="248" name="Shape 248"/>
          <p:cNvSpPr txBox="1">
            <a:spLocks noGrp="1"/>
          </p:cNvSpPr>
          <p:nvPr>
            <p:ph type="body" idx="1"/>
          </p:nvPr>
        </p:nvSpPr>
        <p:spPr>
          <a:xfrm>
            <a:off x="457200" y="1739108"/>
            <a:ext cx="8229600" cy="4918842"/>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Noto Symbol"/>
              <a:buChar char="➢"/>
            </a:pPr>
            <a:r>
              <a:rPr lang="en-US" sz="3200" b="0" i="0" u="none" strike="noStrike" cap="none" baseline="0">
                <a:solidFill>
                  <a:schemeClr val="dk1"/>
                </a:solidFill>
                <a:latin typeface="Calibri"/>
                <a:ea typeface="Calibri"/>
                <a:cs typeface="Calibri"/>
                <a:sym typeface="Calibri"/>
              </a:rPr>
              <a:t>Prepare a DMP using DMP Builder (shortened template) around </a:t>
            </a:r>
            <a:r>
              <a:rPr lang="en-US" sz="3200">
                <a:solidFill>
                  <a:schemeClr val="dk1"/>
                </a:solidFill>
                <a:latin typeface="Calibri"/>
                <a:ea typeface="Calibri"/>
                <a:cs typeface="Calibri"/>
                <a:sym typeface="Calibri"/>
              </a:rPr>
              <a:t>depositing data in a publication with a repository. </a:t>
            </a:r>
            <a:r>
              <a:rPr lang="en-US" sz="3200" b="0" i="0" u="none" strike="noStrike" cap="none" baseline="0">
                <a:solidFill>
                  <a:schemeClr val="dk1"/>
                </a:solidFill>
                <a:latin typeface="Calibri"/>
                <a:ea typeface="Calibri"/>
                <a:cs typeface="Calibri"/>
                <a:sym typeface="Calibri"/>
              </a:rPr>
              <a:t> </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298478"/>
            <a:ext cx="8229600" cy="124221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a:solidFill>
                  <a:schemeClr val="dk1"/>
                </a:solidFill>
                <a:latin typeface="Calibri"/>
                <a:ea typeface="Calibri"/>
                <a:cs typeface="Calibri"/>
                <a:sym typeface="Calibri"/>
              </a:rPr>
              <a:t>Hypothetical Example</a:t>
            </a:r>
          </a:p>
        </p:txBody>
      </p:sp>
      <p:sp>
        <p:nvSpPr>
          <p:cNvPr id="254" name="Shape 254"/>
          <p:cNvSpPr txBox="1">
            <a:spLocks noGrp="1"/>
          </p:cNvSpPr>
          <p:nvPr>
            <p:ph type="body" idx="1"/>
          </p:nvPr>
        </p:nvSpPr>
        <p:spPr>
          <a:xfrm>
            <a:off x="457200" y="1739106"/>
            <a:ext cx="8229600" cy="4918991"/>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Noto Symbol"/>
              <a:buChar char="➢"/>
            </a:pPr>
            <a:r>
              <a:rPr lang="en-US" sz="3200">
                <a:solidFill>
                  <a:schemeClr val="dk1"/>
                </a:solidFill>
                <a:latin typeface="Calibri"/>
                <a:ea typeface="Calibri"/>
                <a:cs typeface="Calibri"/>
                <a:sym typeface="Calibri"/>
              </a:rPr>
              <a:t>Hypothetical open access and data policies for the Canadian Science Policy Centre</a:t>
            </a:r>
            <a:r>
              <a:rPr lang="en-US" sz="3200" b="0" i="0" u="none" strike="noStrike" cap="none" baseline="0">
                <a:solidFill>
                  <a:schemeClr val="dk1"/>
                </a:solidFill>
                <a:latin typeface="Calibri"/>
                <a:ea typeface="Calibri"/>
                <a:cs typeface="Calibri"/>
                <a:sym typeface="Calibri"/>
              </a:rPr>
              <a:t> </a:t>
            </a:r>
          </a:p>
          <a:p>
            <a:pPr marL="342900" marR="0" lvl="0" indent="-342900" algn="l" rtl="0">
              <a:spcBef>
                <a:spcPts val="0"/>
              </a:spcBef>
              <a:buClr>
                <a:schemeClr val="dk1"/>
              </a:buClr>
              <a:buSzPct val="100000"/>
              <a:buFont typeface="Calibri"/>
              <a:buChar char="➢"/>
            </a:pPr>
            <a:r>
              <a:rPr lang="en-US" sz="3200">
                <a:solidFill>
                  <a:schemeClr val="dk1"/>
                </a:solidFill>
                <a:latin typeface="Calibri"/>
                <a:ea typeface="Calibri"/>
                <a:cs typeface="Calibri"/>
                <a:sym typeface="Calibri"/>
              </a:rPr>
              <a:t>Open Access: all research publications of the CSPC will be freely available to the public through the CSPC website.</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457200" y="298478"/>
            <a:ext cx="8229600" cy="124221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a:solidFill>
                  <a:schemeClr val="dk1"/>
                </a:solidFill>
                <a:latin typeface="Calibri"/>
                <a:ea typeface="Calibri"/>
                <a:cs typeface="Calibri"/>
                <a:sym typeface="Calibri"/>
              </a:rPr>
              <a:t>Hypothetical Example</a:t>
            </a:r>
          </a:p>
        </p:txBody>
      </p:sp>
      <p:sp>
        <p:nvSpPr>
          <p:cNvPr id="260" name="Shape 260"/>
          <p:cNvSpPr txBox="1">
            <a:spLocks noGrp="1"/>
          </p:cNvSpPr>
          <p:nvPr>
            <p:ph type="body" idx="1"/>
          </p:nvPr>
        </p:nvSpPr>
        <p:spPr>
          <a:xfrm>
            <a:off x="457200" y="1739106"/>
            <a:ext cx="8229600" cy="4918991"/>
          </a:xfrm>
          <a:prstGeom prst="rect">
            <a:avLst/>
          </a:prstGeom>
          <a:noFill/>
          <a:ln>
            <a:noFill/>
          </a:ln>
        </p:spPr>
        <p:txBody>
          <a:bodyPr lIns="91425" tIns="45700" rIns="91425" bIns="45700" anchor="t" anchorCtr="0">
            <a:noAutofit/>
          </a:bodyPr>
          <a:lstStyle/>
          <a:p>
            <a:pPr marL="342900" marR="0" lvl="0" indent="-342900" algn="l" rtl="0">
              <a:spcBef>
                <a:spcPts val="0"/>
              </a:spcBef>
              <a:buClr>
                <a:schemeClr val="dk1"/>
              </a:buClr>
              <a:buSzPct val="100000"/>
              <a:buFont typeface="Calibri"/>
              <a:buChar char="➢"/>
            </a:pPr>
            <a:r>
              <a:rPr lang="en-US" sz="3200">
                <a:solidFill>
                  <a:schemeClr val="dk1"/>
                </a:solidFill>
                <a:latin typeface="Calibri"/>
                <a:ea typeface="Calibri"/>
                <a:cs typeface="Calibri"/>
                <a:sym typeface="Calibri"/>
              </a:rPr>
              <a:t>Data Policy: all data used as evidence in research publications of the CSPC will be made available to allow the findings to be reproduced.</a:t>
            </a:r>
          </a:p>
          <a:p>
            <a:pPr marR="0" lvl="1" algn="l" rtl="0">
              <a:spcBef>
                <a:spcPts val="0"/>
              </a:spcBef>
              <a:buClr>
                <a:schemeClr val="dk1"/>
              </a:buClr>
              <a:buSzPct val="100000"/>
              <a:buFont typeface="Calibri"/>
              <a:buChar char="○"/>
            </a:pPr>
            <a:r>
              <a:rPr lang="en-US" sz="2800">
                <a:solidFill>
                  <a:schemeClr val="dk1"/>
                </a:solidFill>
                <a:latin typeface="Calibri"/>
                <a:ea typeface="Calibri"/>
                <a:cs typeface="Calibri"/>
                <a:sym typeface="Calibri"/>
              </a:rPr>
              <a:t>A citation for each dataset in an article or report will be included.</a:t>
            </a:r>
          </a:p>
          <a:p>
            <a:pPr marR="0" lvl="1" algn="l" rtl="0">
              <a:spcBef>
                <a:spcPts val="0"/>
              </a:spcBef>
              <a:buClr>
                <a:schemeClr val="dk1"/>
              </a:buClr>
              <a:buSzPct val="100000"/>
              <a:buFont typeface="Calibri"/>
              <a:buChar char="○"/>
            </a:pPr>
            <a:r>
              <a:rPr lang="en-US" sz="2800">
                <a:solidFill>
                  <a:schemeClr val="dk1"/>
                </a:solidFill>
                <a:latin typeface="Calibri"/>
                <a:ea typeface="Calibri"/>
                <a:cs typeface="Calibri"/>
                <a:sym typeface="Calibri"/>
              </a:rPr>
              <a:t>All data will be discoverable through the use of persistent identifiers (handles or digital object identifiers) and preferably registered with DataCite Canada.</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Shape 265"/>
          <p:cNvSpPr txBox="1">
            <a:spLocks noGrp="1"/>
          </p:cNvSpPr>
          <p:nvPr>
            <p:ph type="title"/>
          </p:nvPr>
        </p:nvSpPr>
        <p:spPr>
          <a:xfrm>
            <a:off x="457200" y="298478"/>
            <a:ext cx="8229600" cy="124221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a:solidFill>
                  <a:schemeClr val="dk1"/>
                </a:solidFill>
                <a:latin typeface="Calibri"/>
                <a:ea typeface="Calibri"/>
                <a:cs typeface="Calibri"/>
                <a:sym typeface="Calibri"/>
              </a:rPr>
              <a:t>Hypothetical Example</a:t>
            </a:r>
          </a:p>
        </p:txBody>
      </p:sp>
      <p:sp>
        <p:nvSpPr>
          <p:cNvPr id="266" name="Shape 266"/>
          <p:cNvSpPr txBox="1">
            <a:spLocks noGrp="1"/>
          </p:cNvSpPr>
          <p:nvPr>
            <p:ph type="body" idx="1"/>
          </p:nvPr>
        </p:nvSpPr>
        <p:spPr>
          <a:xfrm>
            <a:off x="457200" y="1739106"/>
            <a:ext cx="8229600" cy="4918991"/>
          </a:xfrm>
          <a:prstGeom prst="rect">
            <a:avLst/>
          </a:prstGeom>
          <a:noFill/>
          <a:ln>
            <a:noFill/>
          </a:ln>
        </p:spPr>
        <p:txBody>
          <a:bodyPr lIns="91425" tIns="45700" rIns="91425" bIns="45700" anchor="t" anchorCtr="0">
            <a:noAutofit/>
          </a:bodyPr>
          <a:lstStyle/>
          <a:p>
            <a:pPr marL="342900" marR="0" lvl="0" indent="-342900" algn="l" rtl="0">
              <a:spcBef>
                <a:spcPts val="0"/>
              </a:spcBef>
              <a:buClr>
                <a:srgbClr val="CCCCCC"/>
              </a:buClr>
              <a:buSzPct val="100000"/>
              <a:buFont typeface="Calibri"/>
              <a:buChar char="➢"/>
            </a:pPr>
            <a:r>
              <a:rPr lang="en-US" sz="3200">
                <a:solidFill>
                  <a:srgbClr val="CCCCCC"/>
                </a:solidFill>
                <a:latin typeface="Calibri"/>
                <a:ea typeface="Calibri"/>
                <a:cs typeface="Calibri"/>
                <a:sym typeface="Calibri"/>
              </a:rPr>
              <a:t>Data Policy: all data used as evidence in research publications of the CSPC will be made available to allow the findings to be reproduced.</a:t>
            </a:r>
          </a:p>
          <a:p>
            <a:pPr marR="0" lvl="1" algn="l" rtl="0">
              <a:spcBef>
                <a:spcPts val="0"/>
              </a:spcBef>
              <a:buClr>
                <a:schemeClr val="dk1"/>
              </a:buClr>
              <a:buSzPct val="100000"/>
              <a:buFont typeface="Calibri"/>
              <a:buChar char="○"/>
            </a:pPr>
            <a:r>
              <a:rPr lang="en-US" sz="2800">
                <a:solidFill>
                  <a:schemeClr val="dk1"/>
                </a:solidFill>
                <a:latin typeface="Calibri"/>
                <a:ea typeface="Calibri"/>
                <a:cs typeface="Calibri"/>
                <a:sym typeface="Calibri"/>
              </a:rPr>
              <a:t>Intelligent access to data will be provided to ensure that confidentiality is protected.</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457200" y="298478"/>
            <a:ext cx="8229600" cy="1242219"/>
          </a:xfrm>
          <a:prstGeom prst="rect">
            <a:avLst/>
          </a:prstGeom>
        </p:spPr>
        <p:txBody>
          <a:bodyPr lIns="91425" tIns="91425" rIns="91425" bIns="91425" anchor="ctr" anchorCtr="0">
            <a:noAutofit/>
          </a:bodyPr>
          <a:lstStyle/>
          <a:p>
            <a:pPr>
              <a:spcBef>
                <a:spcPts val="0"/>
              </a:spcBef>
              <a:buNone/>
            </a:pPr>
            <a:r>
              <a:rPr lang="en-US" sz="4000" b="1">
                <a:latin typeface="Calibri"/>
                <a:ea typeface="Calibri"/>
                <a:cs typeface="Calibri"/>
                <a:sym typeface="Calibri"/>
              </a:rPr>
              <a:t>Intelligent Access</a:t>
            </a:r>
          </a:p>
        </p:txBody>
      </p:sp>
      <p:sp>
        <p:nvSpPr>
          <p:cNvPr id="272" name="Shape 272"/>
          <p:cNvSpPr txBox="1">
            <a:spLocks noGrp="1"/>
          </p:cNvSpPr>
          <p:nvPr>
            <p:ph type="body" idx="1"/>
          </p:nvPr>
        </p:nvSpPr>
        <p:spPr>
          <a:xfrm>
            <a:off x="457200" y="1739106"/>
            <a:ext cx="8229600" cy="5158306"/>
          </a:xfrm>
          <a:prstGeom prst="rect">
            <a:avLst/>
          </a:prstGeom>
        </p:spPr>
        <p:txBody>
          <a:bodyPr lIns="91425" tIns="91425" rIns="91425" bIns="91425" anchor="t" anchorCtr="0">
            <a:noAutofit/>
          </a:bodyPr>
          <a:lstStyle/>
          <a:p>
            <a:pPr rtl="0">
              <a:spcBef>
                <a:spcPts val="0"/>
              </a:spcBef>
              <a:buNone/>
            </a:pPr>
            <a:r>
              <a:rPr lang="en-US" sz="2200">
                <a:solidFill>
                  <a:schemeClr val="dk1"/>
                </a:solidFill>
                <a:latin typeface="Calibri"/>
                <a:ea typeface="Calibri"/>
                <a:cs typeface="Calibri"/>
                <a:sym typeface="Calibri"/>
              </a:rPr>
              <a:t>  </a:t>
            </a:r>
            <a:r>
              <a:rPr lang="en-US" sz="2400" b="1">
                <a:solidFill>
                  <a:schemeClr val="dk1"/>
                </a:solidFill>
                <a:latin typeface="Calibri"/>
                <a:ea typeface="Calibri"/>
                <a:cs typeface="Calibri"/>
                <a:sym typeface="Calibri"/>
              </a:rPr>
              <a:t>Intelligent access employs data management methods and services that best align user needs with the access control deemed necessary for a particular dataset.</a:t>
            </a:r>
            <a:r>
              <a:rPr lang="en-US" sz="2200">
                <a:solidFill>
                  <a:schemeClr val="dk1"/>
                </a:solidFill>
                <a:latin typeface="Calibri"/>
                <a:ea typeface="Calibri"/>
                <a:cs typeface="Calibri"/>
                <a:sym typeface="Calibri"/>
              </a:rPr>
              <a:t>  </a:t>
            </a:r>
          </a:p>
          <a:p>
            <a:pPr rtl="0">
              <a:spcBef>
                <a:spcPts val="0"/>
              </a:spcBef>
              <a:spcAft>
                <a:spcPts val="1000"/>
              </a:spcAft>
              <a:buNone/>
            </a:pPr>
            <a:r>
              <a:rPr lang="en-US" sz="2200">
                <a:solidFill>
                  <a:schemeClr val="dk1"/>
                </a:solidFill>
                <a:latin typeface="Calibri"/>
                <a:ea typeface="Calibri"/>
                <a:cs typeface="Calibri"/>
                <a:sym typeface="Calibri"/>
              </a:rPr>
              <a:t>  Examples of intelligent access:</a:t>
            </a:r>
          </a:p>
          <a:p>
            <a:pPr marL="914400" lvl="0" indent="-368300" rtl="0">
              <a:spcBef>
                <a:spcPts val="0"/>
              </a:spcBef>
              <a:buClr>
                <a:schemeClr val="dk1"/>
              </a:buClr>
              <a:buSzPct val="100000"/>
              <a:buFont typeface="Calibri"/>
              <a:buChar char="•"/>
            </a:pPr>
            <a:r>
              <a:rPr lang="en-US" sz="2200">
                <a:solidFill>
                  <a:schemeClr val="dk1"/>
                </a:solidFill>
                <a:latin typeface="Calibri"/>
                <a:ea typeface="Calibri"/>
                <a:cs typeface="Calibri"/>
                <a:sym typeface="Calibri"/>
              </a:rPr>
              <a:t>using visualization techniques to explore data without having to transport it, </a:t>
            </a:r>
          </a:p>
          <a:p>
            <a:pPr marL="914400" lvl="0" indent="-368300" rtl="0">
              <a:spcBef>
                <a:spcPts val="0"/>
              </a:spcBef>
              <a:buClr>
                <a:schemeClr val="dk1"/>
              </a:buClr>
              <a:buSzPct val="100000"/>
              <a:buFont typeface="Calibri"/>
              <a:buChar char="•"/>
            </a:pPr>
            <a:r>
              <a:rPr lang="en-US" sz="2200">
                <a:solidFill>
                  <a:schemeClr val="dk1"/>
                </a:solidFill>
                <a:latin typeface="Calibri"/>
                <a:ea typeface="Calibri"/>
                <a:cs typeface="Calibri"/>
                <a:sym typeface="Calibri"/>
              </a:rPr>
              <a:t>co-locating “big data” with high performance computing, </a:t>
            </a:r>
          </a:p>
          <a:p>
            <a:pPr marL="914400" lvl="0" indent="-368300" rtl="0">
              <a:spcBef>
                <a:spcPts val="0"/>
              </a:spcBef>
              <a:buClr>
                <a:schemeClr val="dk1"/>
              </a:buClr>
              <a:buSzPct val="100000"/>
              <a:buFont typeface="Calibri"/>
              <a:buChar char="•"/>
            </a:pPr>
            <a:r>
              <a:rPr lang="en-US" sz="2200">
                <a:solidFill>
                  <a:schemeClr val="dk1"/>
                </a:solidFill>
                <a:latin typeface="Calibri"/>
                <a:ea typeface="Calibri"/>
                <a:cs typeface="Calibri"/>
                <a:sym typeface="Calibri"/>
              </a:rPr>
              <a:t>aggregating data to guard against disclosure while safeguarding sensitive content, </a:t>
            </a:r>
          </a:p>
          <a:p>
            <a:pPr marL="914400" lvl="0" indent="-368300" rtl="0">
              <a:spcBef>
                <a:spcPts val="0"/>
              </a:spcBef>
              <a:buClr>
                <a:schemeClr val="dk1"/>
              </a:buClr>
              <a:buSzPct val="100000"/>
              <a:buFont typeface="Calibri"/>
              <a:buChar char="•"/>
            </a:pPr>
            <a:r>
              <a:rPr lang="en-US" sz="2200">
                <a:solidFill>
                  <a:schemeClr val="dk1"/>
                </a:solidFill>
                <a:latin typeface="Calibri"/>
                <a:ea typeface="Calibri"/>
                <a:cs typeface="Calibri"/>
                <a:sym typeface="Calibri"/>
              </a:rPr>
              <a:t>providing secure environments for analyzing sensitive data, and</a:t>
            </a:r>
          </a:p>
          <a:p>
            <a:pPr marL="914400" lvl="0" indent="-368300" rtl="0">
              <a:spcBef>
                <a:spcPts val="0"/>
              </a:spcBef>
              <a:buClr>
                <a:schemeClr val="dk1"/>
              </a:buClr>
              <a:buSzPct val="100000"/>
              <a:buFont typeface="Calibri"/>
              <a:buChar char="•"/>
            </a:pPr>
            <a:r>
              <a:rPr lang="en-US" sz="2200">
                <a:solidFill>
                  <a:schemeClr val="dk1"/>
                </a:solidFill>
                <a:latin typeface="Calibri"/>
                <a:ea typeface="Calibri"/>
                <a:cs typeface="Calibri"/>
                <a:sym typeface="Calibri"/>
              </a:rPr>
              <a:t>performing data linkages in a controlled setting.  </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457200" y="298478"/>
            <a:ext cx="8229600" cy="124221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a:solidFill>
                  <a:schemeClr val="dk1"/>
                </a:solidFill>
                <a:latin typeface="Calibri"/>
                <a:ea typeface="Calibri"/>
                <a:cs typeface="Calibri"/>
                <a:sym typeface="Calibri"/>
              </a:rPr>
              <a:t>Hypothetical Example</a:t>
            </a:r>
          </a:p>
        </p:txBody>
      </p:sp>
      <p:sp>
        <p:nvSpPr>
          <p:cNvPr id="278" name="Shape 278"/>
          <p:cNvSpPr txBox="1">
            <a:spLocks noGrp="1"/>
          </p:cNvSpPr>
          <p:nvPr>
            <p:ph type="body" idx="1"/>
          </p:nvPr>
        </p:nvSpPr>
        <p:spPr>
          <a:xfrm>
            <a:off x="457200" y="1739106"/>
            <a:ext cx="8229600" cy="4918991"/>
          </a:xfrm>
          <a:prstGeom prst="rect">
            <a:avLst/>
          </a:prstGeom>
          <a:noFill/>
          <a:ln>
            <a:noFill/>
          </a:ln>
        </p:spPr>
        <p:txBody>
          <a:bodyPr lIns="91425" tIns="45700" rIns="91425" bIns="45700" anchor="t" anchorCtr="0">
            <a:noAutofit/>
          </a:bodyPr>
          <a:lstStyle/>
          <a:p>
            <a:pPr marL="457200" marR="0" lvl="0" indent="-406400" algn="l" rtl="0">
              <a:lnSpc>
                <a:spcPct val="100000"/>
              </a:lnSpc>
              <a:spcBef>
                <a:spcPts val="0"/>
              </a:spcBef>
              <a:spcAft>
                <a:spcPts val="0"/>
              </a:spcAft>
              <a:buClr>
                <a:schemeClr val="dk1"/>
              </a:buClr>
              <a:buSzPct val="100000"/>
              <a:buFont typeface="Calibri"/>
              <a:buAutoNum type="arabicPeriod"/>
            </a:pPr>
            <a:r>
              <a:rPr lang="en-US" sz="2800">
                <a:solidFill>
                  <a:schemeClr val="dk1"/>
                </a:solidFill>
                <a:latin typeface="Calibri"/>
                <a:ea typeface="Calibri"/>
                <a:cs typeface="Calibri"/>
                <a:sym typeface="Calibri"/>
              </a:rPr>
              <a:t>Will this CSPC publication involve the use of data?</a:t>
            </a:r>
          </a:p>
          <a:p>
            <a:pPr marL="914400" marR="0" lvl="1" indent="-406400" algn="l" rtl="0">
              <a:lnSpc>
                <a:spcPct val="100000"/>
              </a:lnSpc>
              <a:spcBef>
                <a:spcPts val="0"/>
              </a:spcBef>
              <a:spcAft>
                <a:spcPts val="0"/>
              </a:spcAft>
              <a:buClr>
                <a:schemeClr val="dk1"/>
              </a:buClr>
              <a:buSzPct val="100000"/>
              <a:buFont typeface="Calibri"/>
              <a:buAutoNum type="alphaLcPeriod"/>
            </a:pPr>
            <a:r>
              <a:rPr lang="en-US" sz="2800">
                <a:solidFill>
                  <a:schemeClr val="dk1"/>
                </a:solidFill>
                <a:latin typeface="Calibri"/>
                <a:ea typeface="Calibri"/>
                <a:cs typeface="Calibri"/>
                <a:sym typeface="Calibri"/>
              </a:rPr>
              <a:t>No. </a:t>
            </a:r>
          </a:p>
          <a:p>
            <a:pPr marL="1371600" marR="0" lvl="2" indent="-406400" algn="l" rtl="0">
              <a:lnSpc>
                <a:spcPct val="100000"/>
              </a:lnSpc>
              <a:spcBef>
                <a:spcPts val="0"/>
              </a:spcBef>
              <a:spcAft>
                <a:spcPts val="0"/>
              </a:spcAft>
              <a:buClr>
                <a:schemeClr val="dk1"/>
              </a:buClr>
              <a:buSzPct val="100000"/>
              <a:buFont typeface="Calibri"/>
              <a:buAutoNum type="romanLcPeriod"/>
            </a:pPr>
            <a:r>
              <a:rPr lang="en-US" sz="2800">
                <a:solidFill>
                  <a:schemeClr val="dk1"/>
                </a:solidFill>
                <a:latin typeface="Calibri"/>
                <a:ea typeface="Calibri"/>
                <a:cs typeface="Calibri"/>
                <a:sym typeface="Calibri"/>
              </a:rPr>
              <a:t>No DMP required</a:t>
            </a:r>
          </a:p>
          <a:p>
            <a:pPr marL="914400" marR="0" lvl="1" indent="-406400" algn="l" rtl="0">
              <a:lnSpc>
                <a:spcPct val="100000"/>
              </a:lnSpc>
              <a:spcBef>
                <a:spcPts val="0"/>
              </a:spcBef>
              <a:spcAft>
                <a:spcPts val="0"/>
              </a:spcAft>
              <a:buClr>
                <a:schemeClr val="dk1"/>
              </a:buClr>
              <a:buSzPct val="100000"/>
              <a:buFont typeface="Calibri"/>
              <a:buAutoNum type="alphaLcPeriod"/>
            </a:pPr>
            <a:r>
              <a:rPr lang="en-US" sz="2800">
                <a:solidFill>
                  <a:schemeClr val="dk1"/>
                </a:solidFill>
                <a:latin typeface="Calibri"/>
                <a:ea typeface="Calibri"/>
                <a:cs typeface="Calibri"/>
                <a:sym typeface="Calibri"/>
              </a:rPr>
              <a:t>Yes.</a:t>
            </a:r>
          </a:p>
          <a:p>
            <a:pPr marL="1371600" marR="0" lvl="2" indent="-406400" algn="l" rtl="0">
              <a:lnSpc>
                <a:spcPct val="100000"/>
              </a:lnSpc>
              <a:spcBef>
                <a:spcPts val="0"/>
              </a:spcBef>
              <a:spcAft>
                <a:spcPts val="0"/>
              </a:spcAft>
              <a:buClr>
                <a:schemeClr val="dk1"/>
              </a:buClr>
              <a:buSzPct val="100000"/>
              <a:buFont typeface="Calibri"/>
              <a:buAutoNum type="romanLcPeriod"/>
            </a:pPr>
            <a:r>
              <a:rPr lang="en-US" sz="2800">
                <a:solidFill>
                  <a:schemeClr val="dk1"/>
                </a:solidFill>
                <a:latin typeface="Calibri"/>
                <a:ea typeface="Calibri"/>
                <a:cs typeface="Calibri"/>
                <a:sym typeface="Calibri"/>
              </a:rPr>
              <a:t>Sources of the data</a:t>
            </a:r>
          </a:p>
          <a:p>
            <a:pPr marL="1828800" marR="0" lvl="3" indent="-381000" algn="l" rtl="0">
              <a:lnSpc>
                <a:spcPct val="100000"/>
              </a:lnSpc>
              <a:spcBef>
                <a:spcPts val="0"/>
              </a:spcBef>
              <a:spcAft>
                <a:spcPts val="0"/>
              </a:spcAft>
              <a:buClr>
                <a:schemeClr val="dk1"/>
              </a:buClr>
              <a:buSzPct val="100000"/>
              <a:buFont typeface="Calibri"/>
              <a:buAutoNum type="arabicPeriod"/>
            </a:pPr>
            <a:r>
              <a:rPr lang="en-US" sz="2400">
                <a:solidFill>
                  <a:schemeClr val="dk1"/>
                </a:solidFill>
                <a:latin typeface="Calibri"/>
                <a:ea typeface="Calibri"/>
                <a:cs typeface="Calibri"/>
                <a:sym typeface="Calibri"/>
              </a:rPr>
              <a:t>Data collected by the researcher</a:t>
            </a:r>
          </a:p>
          <a:p>
            <a:pPr marL="1828800" marR="0" lvl="3" indent="-381000" algn="l" rtl="0">
              <a:lnSpc>
                <a:spcPct val="100000"/>
              </a:lnSpc>
              <a:spcBef>
                <a:spcPts val="0"/>
              </a:spcBef>
              <a:spcAft>
                <a:spcPts val="0"/>
              </a:spcAft>
              <a:buClr>
                <a:schemeClr val="dk1"/>
              </a:buClr>
              <a:buSzPct val="100000"/>
              <a:buFont typeface="Calibri"/>
              <a:buAutoNum type="arabicPeriod"/>
            </a:pPr>
            <a:r>
              <a:rPr lang="en-US" sz="2400">
                <a:solidFill>
                  <a:schemeClr val="dk1"/>
                </a:solidFill>
                <a:latin typeface="Calibri"/>
                <a:ea typeface="Calibri"/>
                <a:cs typeface="Calibri"/>
                <a:sym typeface="Calibri"/>
              </a:rPr>
              <a:t>Data from other data providers</a:t>
            </a:r>
          </a:p>
          <a:p>
            <a:pPr marL="1371600" marR="0" lvl="2" indent="-406400" algn="l" rtl="0">
              <a:lnSpc>
                <a:spcPct val="100000"/>
              </a:lnSpc>
              <a:spcBef>
                <a:spcPts val="0"/>
              </a:spcBef>
              <a:spcAft>
                <a:spcPts val="0"/>
              </a:spcAft>
              <a:buClr>
                <a:schemeClr val="dk1"/>
              </a:buClr>
              <a:buSzPct val="100000"/>
              <a:buFont typeface="Calibri"/>
              <a:buAutoNum type="romanLcPeriod"/>
            </a:pPr>
            <a:r>
              <a:rPr lang="en-US" sz="2800">
                <a:solidFill>
                  <a:schemeClr val="dk1"/>
                </a:solidFill>
                <a:latin typeface="Calibri"/>
                <a:ea typeface="Calibri"/>
                <a:cs typeface="Calibri"/>
                <a:sym typeface="Calibri"/>
              </a:rPr>
              <a:t>Requirement for special software or code</a:t>
            </a:r>
          </a:p>
          <a:p>
            <a:pPr marL="1828800" marR="0" lvl="3" indent="-381000" algn="l" rtl="0">
              <a:lnSpc>
                <a:spcPct val="100000"/>
              </a:lnSpc>
              <a:spcBef>
                <a:spcPts val="0"/>
              </a:spcBef>
              <a:spcAft>
                <a:spcPts val="0"/>
              </a:spcAft>
              <a:buClr>
                <a:schemeClr val="dk1"/>
              </a:buClr>
              <a:buSzPct val="100000"/>
              <a:buFont typeface="Calibri"/>
              <a:buAutoNum type="arabicPeriod"/>
            </a:pPr>
            <a:r>
              <a:rPr lang="en-US" sz="2400">
                <a:solidFill>
                  <a:schemeClr val="dk1"/>
                </a:solidFill>
                <a:latin typeface="Calibri"/>
                <a:ea typeface="Calibri"/>
                <a:cs typeface="Calibri"/>
                <a:sym typeface="Calibri"/>
              </a:rPr>
              <a:t>No: go to next item</a:t>
            </a:r>
          </a:p>
          <a:p>
            <a:pPr marL="1828800" marR="0" lvl="3" indent="-381000" algn="l" rtl="0">
              <a:lnSpc>
                <a:spcPct val="100000"/>
              </a:lnSpc>
              <a:spcBef>
                <a:spcPts val="0"/>
              </a:spcBef>
              <a:spcAft>
                <a:spcPts val="0"/>
              </a:spcAft>
              <a:buClr>
                <a:schemeClr val="dk1"/>
              </a:buClr>
              <a:buSzPct val="100000"/>
              <a:buFont typeface="Calibri"/>
              <a:buAutoNum type="arabicPeriod"/>
            </a:pPr>
            <a:r>
              <a:rPr lang="en-US" sz="2400">
                <a:solidFill>
                  <a:schemeClr val="dk1"/>
                </a:solidFill>
                <a:latin typeface="Calibri"/>
                <a:ea typeface="Calibri"/>
                <a:cs typeface="Calibri"/>
                <a:sym typeface="Calibri"/>
              </a:rPr>
              <a:t>Yes: steps to provide access to code</a:t>
            </a:r>
          </a:p>
          <a:p>
            <a:pPr marL="0" marR="0" lvl="0" indent="0" algn="l" rtl="0">
              <a:lnSpc>
                <a:spcPct val="100000"/>
              </a:lnSpc>
              <a:spcBef>
                <a:spcPts val="0"/>
              </a:spcBef>
              <a:spcAft>
                <a:spcPts val="0"/>
              </a:spcAft>
              <a:buNone/>
            </a:pPr>
            <a:endParaRPr sz="2800">
              <a:solidFill>
                <a:schemeClr val="dk1"/>
              </a:solidFill>
              <a:latin typeface="Calibri"/>
              <a:ea typeface="Calibri"/>
              <a:cs typeface="Calibri"/>
              <a:sym typeface="Calibri"/>
            </a:endParaRP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Shape 283"/>
          <p:cNvSpPr txBox="1">
            <a:spLocks noGrp="1"/>
          </p:cNvSpPr>
          <p:nvPr>
            <p:ph type="title"/>
          </p:nvPr>
        </p:nvSpPr>
        <p:spPr>
          <a:xfrm>
            <a:off x="457200" y="298478"/>
            <a:ext cx="8229600" cy="124221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a:solidFill>
                  <a:schemeClr val="dk1"/>
                </a:solidFill>
                <a:latin typeface="Calibri"/>
                <a:ea typeface="Calibri"/>
                <a:cs typeface="Calibri"/>
                <a:sym typeface="Calibri"/>
              </a:rPr>
              <a:t>Hypothetical Example</a:t>
            </a:r>
          </a:p>
        </p:txBody>
      </p:sp>
      <p:sp>
        <p:nvSpPr>
          <p:cNvPr id="284" name="Shape 284"/>
          <p:cNvSpPr txBox="1">
            <a:spLocks noGrp="1"/>
          </p:cNvSpPr>
          <p:nvPr>
            <p:ph type="body" idx="1"/>
          </p:nvPr>
        </p:nvSpPr>
        <p:spPr>
          <a:xfrm>
            <a:off x="457200" y="1739106"/>
            <a:ext cx="8229600" cy="4918991"/>
          </a:xfrm>
          <a:prstGeom prst="rect">
            <a:avLst/>
          </a:prstGeom>
          <a:noFill/>
          <a:ln>
            <a:noFill/>
          </a:ln>
        </p:spPr>
        <p:txBody>
          <a:bodyPr lIns="91425" tIns="45700" rIns="91425" bIns="45700" anchor="t" anchorCtr="0">
            <a:noAutofit/>
          </a:bodyPr>
          <a:lstStyle/>
          <a:p>
            <a:pPr marL="457200" marR="0" lvl="0" indent="-406400" algn="l" rtl="0">
              <a:lnSpc>
                <a:spcPct val="100000"/>
              </a:lnSpc>
              <a:spcBef>
                <a:spcPts val="0"/>
              </a:spcBef>
              <a:spcAft>
                <a:spcPts val="0"/>
              </a:spcAft>
              <a:buClr>
                <a:schemeClr val="dk1"/>
              </a:buClr>
              <a:buSzPct val="100000"/>
              <a:buFont typeface="Calibri"/>
              <a:buAutoNum type="arabicPeriod" startAt="2"/>
            </a:pPr>
            <a:r>
              <a:rPr lang="en-US" sz="2800">
                <a:solidFill>
                  <a:schemeClr val="dk1"/>
                </a:solidFill>
                <a:latin typeface="Calibri"/>
                <a:ea typeface="Calibri"/>
                <a:cs typeface="Calibri"/>
                <a:sym typeface="Calibri"/>
              </a:rPr>
              <a:t>Are there any restrictions on the data being used?</a:t>
            </a:r>
          </a:p>
          <a:p>
            <a:pPr marL="914400" marR="0" lvl="1" indent="-406400" algn="l" rtl="0">
              <a:lnSpc>
                <a:spcPct val="100000"/>
              </a:lnSpc>
              <a:spcBef>
                <a:spcPts val="0"/>
              </a:spcBef>
              <a:spcAft>
                <a:spcPts val="0"/>
              </a:spcAft>
              <a:buClr>
                <a:schemeClr val="dk1"/>
              </a:buClr>
              <a:buSzPct val="100000"/>
              <a:buFont typeface="Calibri"/>
              <a:buAutoNum type="alphaLcPeriod"/>
            </a:pPr>
            <a:r>
              <a:rPr lang="en-US" sz="2800">
                <a:solidFill>
                  <a:schemeClr val="dk1"/>
                </a:solidFill>
                <a:latin typeface="Calibri"/>
                <a:ea typeface="Calibri"/>
                <a:cs typeface="Calibri"/>
                <a:sym typeface="Calibri"/>
              </a:rPr>
              <a:t>No.</a:t>
            </a:r>
          </a:p>
          <a:p>
            <a:pPr marL="1371600" marR="0" lvl="2" indent="-406400" algn="l" rtl="0">
              <a:lnSpc>
                <a:spcPct val="100000"/>
              </a:lnSpc>
              <a:spcBef>
                <a:spcPts val="0"/>
              </a:spcBef>
              <a:spcAft>
                <a:spcPts val="0"/>
              </a:spcAft>
              <a:buClr>
                <a:schemeClr val="dk1"/>
              </a:buClr>
              <a:buSzPct val="100000"/>
              <a:buFont typeface="Calibri"/>
              <a:buAutoNum type="romanLcPeriod"/>
            </a:pPr>
            <a:r>
              <a:rPr lang="en-US" sz="2800">
                <a:solidFill>
                  <a:schemeClr val="dk1"/>
                </a:solidFill>
                <a:latin typeface="Calibri"/>
                <a:ea typeface="Calibri"/>
                <a:cs typeface="Calibri"/>
                <a:sym typeface="Calibri"/>
              </a:rPr>
              <a:t>Go to the next item.</a:t>
            </a:r>
          </a:p>
          <a:p>
            <a:pPr marL="914400" marR="0" lvl="1" indent="-406400" algn="l" rtl="0">
              <a:lnSpc>
                <a:spcPct val="100000"/>
              </a:lnSpc>
              <a:spcBef>
                <a:spcPts val="0"/>
              </a:spcBef>
              <a:spcAft>
                <a:spcPts val="0"/>
              </a:spcAft>
              <a:buClr>
                <a:schemeClr val="dk1"/>
              </a:buClr>
              <a:buSzPct val="100000"/>
              <a:buFont typeface="Calibri"/>
              <a:buAutoNum type="alphaLcPeriod"/>
            </a:pPr>
            <a:r>
              <a:rPr lang="en-US" sz="2800">
                <a:solidFill>
                  <a:schemeClr val="dk1"/>
                </a:solidFill>
                <a:latin typeface="Calibri"/>
                <a:ea typeface="Calibri"/>
                <a:cs typeface="Calibri"/>
                <a:sym typeface="Calibri"/>
              </a:rPr>
              <a:t>Yes.</a:t>
            </a:r>
          </a:p>
          <a:p>
            <a:pPr marL="1371600" marR="0" lvl="2" indent="-406400" algn="l" rtl="0">
              <a:lnSpc>
                <a:spcPct val="100000"/>
              </a:lnSpc>
              <a:spcBef>
                <a:spcPts val="0"/>
              </a:spcBef>
              <a:spcAft>
                <a:spcPts val="0"/>
              </a:spcAft>
              <a:buClr>
                <a:schemeClr val="dk1"/>
              </a:buClr>
              <a:buSzPct val="100000"/>
              <a:buFont typeface="Calibri"/>
              <a:buAutoNum type="romanLcPeriod"/>
            </a:pPr>
            <a:r>
              <a:rPr lang="en-US" sz="2800">
                <a:solidFill>
                  <a:schemeClr val="dk1"/>
                </a:solidFill>
                <a:latin typeface="Calibri"/>
                <a:ea typeface="Calibri"/>
                <a:cs typeface="Calibri"/>
                <a:sym typeface="Calibri"/>
              </a:rPr>
              <a:t>Confidentiality of research participants</a:t>
            </a:r>
          </a:p>
          <a:p>
            <a:pPr marL="1828800" marR="0" lvl="3" indent="-381000" algn="l" rtl="0">
              <a:lnSpc>
                <a:spcPct val="100000"/>
              </a:lnSpc>
              <a:spcBef>
                <a:spcPts val="0"/>
              </a:spcBef>
              <a:spcAft>
                <a:spcPts val="0"/>
              </a:spcAft>
              <a:buClr>
                <a:schemeClr val="dk1"/>
              </a:buClr>
              <a:buSzPct val="100000"/>
              <a:buFont typeface="Calibri"/>
              <a:buAutoNum type="arabicPeriod"/>
            </a:pPr>
            <a:r>
              <a:rPr lang="en-US" sz="2400">
                <a:solidFill>
                  <a:schemeClr val="dk1"/>
                </a:solidFill>
                <a:latin typeface="Calibri"/>
                <a:ea typeface="Calibri"/>
                <a:cs typeface="Calibri"/>
                <a:sym typeface="Calibri"/>
              </a:rPr>
              <a:t>Need for informed consent about reuse of the data</a:t>
            </a:r>
          </a:p>
          <a:p>
            <a:pPr marL="1371600" marR="0" lvl="2" indent="-406400" algn="l" rtl="0">
              <a:lnSpc>
                <a:spcPct val="100000"/>
              </a:lnSpc>
              <a:spcBef>
                <a:spcPts val="0"/>
              </a:spcBef>
              <a:spcAft>
                <a:spcPts val="0"/>
              </a:spcAft>
              <a:buClr>
                <a:schemeClr val="dk1"/>
              </a:buClr>
              <a:buSzPct val="100000"/>
              <a:buFont typeface="Calibri"/>
              <a:buAutoNum type="romanLcPeriod"/>
            </a:pPr>
            <a:r>
              <a:rPr lang="en-US" sz="2800">
                <a:solidFill>
                  <a:schemeClr val="dk1"/>
                </a:solidFill>
                <a:latin typeface="Calibri"/>
                <a:ea typeface="Calibri"/>
                <a:cs typeface="Calibri"/>
                <a:sym typeface="Calibri"/>
              </a:rPr>
              <a:t>Data from another producer</a:t>
            </a:r>
          </a:p>
          <a:p>
            <a:pPr marL="1828800" marR="0" lvl="3" indent="-381000" algn="l" rtl="0">
              <a:lnSpc>
                <a:spcPct val="100000"/>
              </a:lnSpc>
              <a:spcBef>
                <a:spcPts val="0"/>
              </a:spcBef>
              <a:spcAft>
                <a:spcPts val="0"/>
              </a:spcAft>
              <a:buClr>
                <a:schemeClr val="dk1"/>
              </a:buClr>
              <a:buSzPct val="100000"/>
              <a:buFont typeface="Calibri"/>
              <a:buAutoNum type="arabicPeriod"/>
            </a:pPr>
            <a:r>
              <a:rPr lang="en-US" sz="2400">
                <a:solidFill>
                  <a:schemeClr val="dk1"/>
                </a:solidFill>
                <a:latin typeface="Calibri"/>
                <a:ea typeface="Calibri"/>
                <a:cs typeface="Calibri"/>
                <a:sym typeface="Calibri"/>
              </a:rPr>
              <a:t>Does the producer allow the data to be redisseminated? </a:t>
            </a:r>
            <a:r>
              <a:rPr lang="en-US" sz="2800">
                <a:solidFill>
                  <a:schemeClr val="dk1"/>
                </a:solidFill>
                <a:latin typeface="Calibri"/>
                <a:ea typeface="Calibri"/>
                <a:cs typeface="Calibri"/>
                <a:sym typeface="Calibri"/>
              </a:rPr>
              <a:t> </a:t>
            </a: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Shape 289"/>
          <p:cNvSpPr txBox="1">
            <a:spLocks noGrp="1"/>
          </p:cNvSpPr>
          <p:nvPr>
            <p:ph type="title"/>
          </p:nvPr>
        </p:nvSpPr>
        <p:spPr>
          <a:xfrm>
            <a:off x="457200" y="298478"/>
            <a:ext cx="8229600" cy="124221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a:solidFill>
                  <a:schemeClr val="dk1"/>
                </a:solidFill>
                <a:latin typeface="Calibri"/>
                <a:ea typeface="Calibri"/>
                <a:cs typeface="Calibri"/>
                <a:sym typeface="Calibri"/>
              </a:rPr>
              <a:t>Hypothetical Example</a:t>
            </a:r>
          </a:p>
        </p:txBody>
      </p:sp>
      <p:sp>
        <p:nvSpPr>
          <p:cNvPr id="290" name="Shape 290"/>
          <p:cNvSpPr txBox="1">
            <a:spLocks noGrp="1"/>
          </p:cNvSpPr>
          <p:nvPr>
            <p:ph type="body" idx="1"/>
          </p:nvPr>
        </p:nvSpPr>
        <p:spPr>
          <a:xfrm>
            <a:off x="457200" y="1739106"/>
            <a:ext cx="8229600" cy="4918991"/>
          </a:xfrm>
          <a:prstGeom prst="rect">
            <a:avLst/>
          </a:prstGeom>
          <a:noFill/>
          <a:ln>
            <a:noFill/>
          </a:ln>
        </p:spPr>
        <p:txBody>
          <a:bodyPr lIns="91425" tIns="45700" rIns="91425" bIns="45700" anchor="t" anchorCtr="0">
            <a:noAutofit/>
          </a:bodyPr>
          <a:lstStyle/>
          <a:p>
            <a:pPr marL="457200" marR="0" lvl="0" indent="-406400" algn="l" rtl="0">
              <a:lnSpc>
                <a:spcPct val="100000"/>
              </a:lnSpc>
              <a:spcBef>
                <a:spcPts val="0"/>
              </a:spcBef>
              <a:spcAft>
                <a:spcPts val="0"/>
              </a:spcAft>
              <a:buClr>
                <a:schemeClr val="dk1"/>
              </a:buClr>
              <a:buSzPct val="100000"/>
              <a:buFont typeface="Calibri"/>
              <a:buAutoNum type="arabicPeriod" startAt="3"/>
            </a:pPr>
            <a:r>
              <a:rPr lang="en-US" sz="2800">
                <a:solidFill>
                  <a:schemeClr val="dk1"/>
                </a:solidFill>
                <a:latin typeface="Calibri"/>
                <a:ea typeface="Calibri"/>
                <a:cs typeface="Calibri"/>
                <a:sym typeface="Calibri"/>
              </a:rPr>
              <a:t>Will you deposit your data with a data repository? </a:t>
            </a:r>
          </a:p>
          <a:p>
            <a:pPr marL="914400" marR="0" lvl="1" indent="-406400" algn="l" rtl="0">
              <a:lnSpc>
                <a:spcPct val="100000"/>
              </a:lnSpc>
              <a:spcBef>
                <a:spcPts val="0"/>
              </a:spcBef>
              <a:spcAft>
                <a:spcPts val="0"/>
              </a:spcAft>
              <a:buClr>
                <a:schemeClr val="dk1"/>
              </a:buClr>
              <a:buSzPct val="100000"/>
              <a:buFont typeface="Calibri"/>
              <a:buAutoNum type="alphaLcPeriod"/>
            </a:pPr>
            <a:r>
              <a:rPr lang="en-US" sz="2800">
                <a:solidFill>
                  <a:schemeClr val="dk1"/>
                </a:solidFill>
                <a:latin typeface="Calibri"/>
                <a:ea typeface="Calibri"/>
                <a:cs typeface="Calibri"/>
                <a:sym typeface="Calibri"/>
              </a:rPr>
              <a:t>No.</a:t>
            </a:r>
          </a:p>
          <a:p>
            <a:pPr marL="1371600" marR="0" lvl="2" indent="-406400" algn="l" rtl="0">
              <a:lnSpc>
                <a:spcPct val="100000"/>
              </a:lnSpc>
              <a:spcBef>
                <a:spcPts val="0"/>
              </a:spcBef>
              <a:spcAft>
                <a:spcPts val="0"/>
              </a:spcAft>
              <a:buClr>
                <a:schemeClr val="dk1"/>
              </a:buClr>
              <a:buSzPct val="100000"/>
              <a:buFont typeface="Calibri"/>
              <a:buAutoNum type="romanLcPeriod"/>
            </a:pPr>
            <a:r>
              <a:rPr lang="en-US" sz="2800">
                <a:solidFill>
                  <a:schemeClr val="dk1"/>
                </a:solidFill>
                <a:latin typeface="Calibri"/>
                <a:ea typeface="Calibri"/>
                <a:cs typeface="Calibri"/>
                <a:sym typeface="Calibri"/>
              </a:rPr>
              <a:t>How will you make your data available?</a:t>
            </a:r>
          </a:p>
          <a:p>
            <a:pPr marL="914400" marR="0" lvl="1" indent="-406400" algn="l" rtl="0">
              <a:lnSpc>
                <a:spcPct val="100000"/>
              </a:lnSpc>
              <a:spcBef>
                <a:spcPts val="0"/>
              </a:spcBef>
              <a:spcAft>
                <a:spcPts val="0"/>
              </a:spcAft>
              <a:buClr>
                <a:schemeClr val="dk1"/>
              </a:buClr>
              <a:buSzPct val="100000"/>
              <a:buFont typeface="Calibri"/>
              <a:buAutoNum type="alphaLcPeriod"/>
            </a:pPr>
            <a:r>
              <a:rPr lang="en-US" sz="2800">
                <a:solidFill>
                  <a:schemeClr val="dk1"/>
                </a:solidFill>
                <a:latin typeface="Calibri"/>
                <a:ea typeface="Calibri"/>
                <a:cs typeface="Calibri"/>
                <a:sym typeface="Calibri"/>
              </a:rPr>
              <a:t>Yes.</a:t>
            </a:r>
          </a:p>
          <a:p>
            <a:pPr marL="1371600" marR="0" lvl="2" indent="-406400" algn="l" rtl="0">
              <a:lnSpc>
                <a:spcPct val="100000"/>
              </a:lnSpc>
              <a:spcBef>
                <a:spcPts val="0"/>
              </a:spcBef>
              <a:spcAft>
                <a:spcPts val="0"/>
              </a:spcAft>
              <a:buClr>
                <a:schemeClr val="dk1"/>
              </a:buClr>
              <a:buSzPct val="100000"/>
              <a:buFont typeface="Calibri"/>
              <a:buAutoNum type="romanLcPeriod"/>
            </a:pPr>
            <a:r>
              <a:rPr lang="en-US" sz="2800">
                <a:solidFill>
                  <a:schemeClr val="dk1"/>
                </a:solidFill>
                <a:latin typeface="Calibri"/>
                <a:ea typeface="Calibri"/>
                <a:cs typeface="Calibri"/>
                <a:sym typeface="Calibri"/>
              </a:rPr>
              <a:t>Which data repository will you use?</a:t>
            </a:r>
          </a:p>
          <a:p>
            <a:pPr marL="1828800" marR="0" lvl="3" indent="-381000" algn="l" rtl="0">
              <a:lnSpc>
                <a:spcPct val="100000"/>
              </a:lnSpc>
              <a:spcBef>
                <a:spcPts val="0"/>
              </a:spcBef>
              <a:spcAft>
                <a:spcPts val="0"/>
              </a:spcAft>
              <a:buClr>
                <a:schemeClr val="dk1"/>
              </a:buClr>
              <a:buSzPct val="100000"/>
              <a:buFont typeface="Calibri"/>
              <a:buAutoNum type="arabicPeriod"/>
            </a:pPr>
            <a:r>
              <a:rPr lang="en-US" sz="2400">
                <a:solidFill>
                  <a:schemeClr val="dk1"/>
                </a:solidFill>
                <a:latin typeface="Calibri"/>
                <a:ea typeface="Calibri"/>
                <a:cs typeface="Calibri"/>
                <a:sym typeface="Calibri"/>
              </a:rPr>
              <a:t>Does this repository issue persistent identifiers, such as DOIs, for research data?</a:t>
            </a:r>
          </a:p>
          <a:p>
            <a:pPr marL="2286000" marR="0" lvl="4" indent="-381000" algn="l" rtl="0">
              <a:lnSpc>
                <a:spcPct val="100000"/>
              </a:lnSpc>
              <a:spcBef>
                <a:spcPts val="0"/>
              </a:spcBef>
              <a:spcAft>
                <a:spcPts val="0"/>
              </a:spcAft>
              <a:buClr>
                <a:schemeClr val="dk1"/>
              </a:buClr>
              <a:buSzPct val="100000"/>
              <a:buFont typeface="Calibri"/>
              <a:buAutoNum type="alphaLcPeriod"/>
            </a:pPr>
            <a:r>
              <a:rPr lang="en-US" sz="2400">
                <a:solidFill>
                  <a:schemeClr val="dk1"/>
                </a:solidFill>
                <a:latin typeface="Calibri"/>
                <a:ea typeface="Calibri"/>
                <a:cs typeface="Calibri"/>
                <a:sym typeface="Calibri"/>
              </a:rPr>
              <a:t>No.</a:t>
            </a:r>
          </a:p>
          <a:p>
            <a:pPr marL="2743200" marR="0" lvl="5" indent="-381000" algn="l" rtl="0">
              <a:lnSpc>
                <a:spcPct val="100000"/>
              </a:lnSpc>
              <a:spcBef>
                <a:spcPts val="0"/>
              </a:spcBef>
              <a:spcAft>
                <a:spcPts val="0"/>
              </a:spcAft>
              <a:buClr>
                <a:schemeClr val="dk1"/>
              </a:buClr>
              <a:buSzPct val="100000"/>
              <a:buFont typeface="Calibri"/>
              <a:buAutoNum type="romanLcPeriod"/>
            </a:pPr>
            <a:r>
              <a:rPr lang="en-US" sz="2400">
                <a:solidFill>
                  <a:schemeClr val="dk1"/>
                </a:solidFill>
                <a:latin typeface="Calibri"/>
                <a:ea typeface="Calibri"/>
                <a:cs typeface="Calibri"/>
                <a:sym typeface="Calibri"/>
              </a:rPr>
              <a:t>How will you obtain a persistent identifier for your data?</a:t>
            </a:r>
          </a:p>
          <a:p>
            <a:pPr marL="0" marR="0" lvl="0" indent="0" algn="l" rtl="0">
              <a:lnSpc>
                <a:spcPct val="100000"/>
              </a:lnSpc>
              <a:spcBef>
                <a:spcPts val="0"/>
              </a:spcBef>
              <a:spcAft>
                <a:spcPts val="0"/>
              </a:spcAft>
              <a:buNone/>
            </a:pPr>
            <a:endParaRPr sz="2400">
              <a:solidFill>
                <a:schemeClr val="dk1"/>
              </a:solidFill>
              <a:latin typeface="Calibri"/>
              <a:ea typeface="Calibri"/>
              <a:cs typeface="Calibri"/>
              <a:sym typeface="Calibri"/>
            </a:endParaRPr>
          </a:p>
          <a:p>
            <a:pPr marL="2286000" marR="0" lvl="0" indent="0" algn="l" rtl="0">
              <a:lnSpc>
                <a:spcPct val="100000"/>
              </a:lnSpc>
              <a:spcBef>
                <a:spcPts val="0"/>
              </a:spcBef>
              <a:spcAft>
                <a:spcPts val="0"/>
              </a:spcAft>
              <a:buNone/>
            </a:pPr>
            <a:endParaRPr sz="2400">
              <a:solidFill>
                <a:schemeClr val="dk1"/>
              </a:solidFill>
              <a:latin typeface="Calibri"/>
              <a:ea typeface="Calibri"/>
              <a:cs typeface="Calibri"/>
              <a:sym typeface="Calibri"/>
            </a:endParaRP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err="1" smtClean="0"/>
              <a:t>Why</a:t>
            </a:r>
            <a:r>
              <a:rPr lang="fr-CA" dirty="0" smtClean="0"/>
              <a:t> data management? </a:t>
            </a:r>
            <a:r>
              <a:rPr lang="fr-CA" dirty="0" err="1" smtClean="0"/>
              <a:t>Why</a:t>
            </a:r>
            <a:r>
              <a:rPr lang="fr-CA" dirty="0" smtClean="0"/>
              <a:t> </a:t>
            </a:r>
            <a:r>
              <a:rPr lang="fr-CA" dirty="0" err="1" smtClean="0"/>
              <a:t>now</a:t>
            </a:r>
            <a:r>
              <a:rPr lang="fr-CA" dirty="0" smtClean="0"/>
              <a:t>?</a:t>
            </a:r>
            <a:endParaRPr lang="en-CA" dirty="0"/>
          </a:p>
        </p:txBody>
      </p:sp>
      <p:sp>
        <p:nvSpPr>
          <p:cNvPr id="3" name="Slide Number Placeholder 2"/>
          <p:cNvSpPr>
            <a:spLocks noGrp="1"/>
          </p:cNvSpPr>
          <p:nvPr>
            <p:ph type="sldNum" sz="quarter" idx="12"/>
          </p:nvPr>
        </p:nvSpPr>
        <p:spPr/>
        <p:txBody>
          <a:bodyPr/>
          <a:lstStyle/>
          <a:p>
            <a:fld id="{E05D7ECF-CC17-4421-85DA-DFD24CA9E84B}" type="slidenum">
              <a:rPr lang="en-CA" smtClean="0">
                <a:solidFill>
                  <a:prstClr val="black">
                    <a:tint val="75000"/>
                  </a:prstClr>
                </a:solidFill>
              </a:rPr>
              <a:pPr/>
              <a:t>3</a:t>
            </a:fld>
            <a:endParaRPr lang="en-CA">
              <a:solidFill>
                <a:prstClr val="black">
                  <a:tint val="75000"/>
                </a:prstClr>
              </a:solidFill>
            </a:endParaRPr>
          </a:p>
        </p:txBody>
      </p:sp>
      <p:sp>
        <p:nvSpPr>
          <p:cNvPr id="4" name="Text Placeholder 3"/>
          <p:cNvSpPr>
            <a:spLocks noGrp="1"/>
          </p:cNvSpPr>
          <p:nvPr>
            <p:ph type="body" sz="quarter" idx="13"/>
          </p:nvPr>
        </p:nvSpPr>
        <p:spPr>
          <a:xfrm>
            <a:off x="467564" y="1848524"/>
            <a:ext cx="8218487" cy="3866595"/>
          </a:xfrm>
        </p:spPr>
        <p:txBody>
          <a:bodyPr>
            <a:normAutofit lnSpcReduction="10000"/>
          </a:bodyPr>
          <a:lstStyle/>
          <a:p>
            <a:pPr marL="252000" indent="-252000"/>
            <a:r>
              <a:rPr lang="en-CA" dirty="0"/>
              <a:t>Excellence in data management is fundamental to research excellence </a:t>
            </a:r>
          </a:p>
          <a:p>
            <a:pPr marL="252000" indent="-252000"/>
            <a:r>
              <a:rPr lang="en-CA" dirty="0"/>
              <a:t>A</a:t>
            </a:r>
            <a:r>
              <a:rPr lang="en-CA" dirty="0" smtClean="0"/>
              <a:t>llows </a:t>
            </a:r>
            <a:r>
              <a:rPr lang="en-CA" dirty="0"/>
              <a:t>research results to be as freely available and accessible as possible, while ensuring that appropriate </a:t>
            </a:r>
            <a:r>
              <a:rPr lang="en-CA" dirty="0" smtClean="0"/>
              <a:t>safeguards </a:t>
            </a:r>
            <a:r>
              <a:rPr lang="en-CA" dirty="0"/>
              <a:t>are in place. </a:t>
            </a:r>
          </a:p>
          <a:p>
            <a:pPr marL="252000" indent="-252000"/>
            <a:r>
              <a:rPr lang="en-CA" dirty="0"/>
              <a:t>Research data management practices and policies are evolving quickly in </a:t>
            </a:r>
            <a:r>
              <a:rPr lang="en-CA" dirty="0" smtClean="0"/>
              <a:t>leading </a:t>
            </a:r>
            <a:r>
              <a:rPr lang="en-CA" dirty="0"/>
              <a:t>research countries.</a:t>
            </a:r>
          </a:p>
          <a:p>
            <a:pPr marL="252000" indent="-252000"/>
            <a:r>
              <a:rPr lang="en-CA" dirty="0"/>
              <a:t>Data management </a:t>
            </a:r>
            <a:r>
              <a:rPr lang="en-CA" dirty="0" smtClean="0"/>
              <a:t>capacity is </a:t>
            </a:r>
            <a:r>
              <a:rPr lang="en-CA" dirty="0"/>
              <a:t>increasingly linked to </a:t>
            </a:r>
            <a:r>
              <a:rPr lang="en-CA" dirty="0" smtClean="0"/>
              <a:t>Canada’s international </a:t>
            </a:r>
            <a:r>
              <a:rPr lang="en-CA" dirty="0"/>
              <a:t>competitiveness.</a:t>
            </a:r>
          </a:p>
          <a:p>
            <a:pPr marL="114300" indent="-457200">
              <a:buFont typeface="Arial" panose="020B0604020202020204" pitchFamily="34" charset="0"/>
              <a:buChar char="•"/>
            </a:pPr>
            <a:endParaRPr lang="en-CA" dirty="0"/>
          </a:p>
        </p:txBody>
      </p:sp>
    </p:spTree>
    <p:extLst>
      <p:ext uri="{BB962C8B-B14F-4D97-AF65-F5344CB8AC3E}">
        <p14:creationId xmlns:p14="http://schemas.microsoft.com/office/powerpoint/2010/main" val="106494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457200" y="298478"/>
            <a:ext cx="8229600" cy="124221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a:solidFill>
                  <a:schemeClr val="dk1"/>
                </a:solidFill>
                <a:latin typeface="Calibri"/>
                <a:ea typeface="Calibri"/>
                <a:cs typeface="Calibri"/>
                <a:sym typeface="Calibri"/>
              </a:rPr>
              <a:t>Hypothetical Example</a:t>
            </a:r>
          </a:p>
        </p:txBody>
      </p:sp>
      <p:sp>
        <p:nvSpPr>
          <p:cNvPr id="296" name="Shape 296"/>
          <p:cNvSpPr txBox="1">
            <a:spLocks noGrp="1"/>
          </p:cNvSpPr>
          <p:nvPr>
            <p:ph type="body" idx="1"/>
          </p:nvPr>
        </p:nvSpPr>
        <p:spPr>
          <a:xfrm>
            <a:off x="457200" y="1739106"/>
            <a:ext cx="8229600" cy="4918991"/>
          </a:xfrm>
          <a:prstGeom prst="rect">
            <a:avLst/>
          </a:prstGeom>
          <a:noFill/>
          <a:ln>
            <a:noFill/>
          </a:ln>
        </p:spPr>
        <p:txBody>
          <a:bodyPr lIns="91425" tIns="45700" rIns="91425" bIns="45700" anchor="t" anchorCtr="0">
            <a:noAutofit/>
          </a:bodyPr>
          <a:lstStyle/>
          <a:p>
            <a:pPr marL="457200" marR="0" lvl="0" indent="-406400" algn="l" rtl="0">
              <a:lnSpc>
                <a:spcPct val="100000"/>
              </a:lnSpc>
              <a:spcBef>
                <a:spcPts val="0"/>
              </a:spcBef>
              <a:spcAft>
                <a:spcPts val="0"/>
              </a:spcAft>
              <a:buClr>
                <a:schemeClr val="dk1"/>
              </a:buClr>
              <a:buSzPct val="100000"/>
              <a:buFont typeface="Calibri"/>
              <a:buAutoNum type="arabicPeriod" startAt="3"/>
            </a:pPr>
            <a:r>
              <a:rPr lang="en-US" sz="2800">
                <a:solidFill>
                  <a:schemeClr val="dk1"/>
                </a:solidFill>
                <a:latin typeface="Calibri"/>
                <a:ea typeface="Calibri"/>
                <a:cs typeface="Calibri"/>
                <a:sym typeface="Calibri"/>
              </a:rPr>
              <a:t>i. Which data repository will you use?</a:t>
            </a:r>
          </a:p>
          <a:p>
            <a:pPr marL="1828800" marR="0" lvl="3" indent="-355600" algn="l" rtl="0">
              <a:lnSpc>
                <a:spcPct val="100000"/>
              </a:lnSpc>
              <a:spcBef>
                <a:spcPts val="0"/>
              </a:spcBef>
              <a:spcAft>
                <a:spcPts val="0"/>
              </a:spcAft>
              <a:buClr>
                <a:srgbClr val="B7B7B7"/>
              </a:buClr>
              <a:buSzPct val="100000"/>
              <a:buFont typeface="Calibri"/>
              <a:buAutoNum type="arabicPeriod"/>
            </a:pPr>
            <a:r>
              <a:rPr lang="en-US" sz="2000">
                <a:solidFill>
                  <a:srgbClr val="B7B7B7"/>
                </a:solidFill>
                <a:latin typeface="Calibri"/>
                <a:ea typeface="Calibri"/>
                <a:cs typeface="Calibri"/>
                <a:sym typeface="Calibri"/>
              </a:rPr>
              <a:t>Does this repository issue persistent identifiers for research data?</a:t>
            </a:r>
          </a:p>
          <a:p>
            <a:pPr marL="2286000" marR="0" lvl="4" indent="-355600" algn="l" rtl="0">
              <a:lnSpc>
                <a:spcPct val="100000"/>
              </a:lnSpc>
              <a:spcBef>
                <a:spcPts val="0"/>
              </a:spcBef>
              <a:spcAft>
                <a:spcPts val="0"/>
              </a:spcAft>
              <a:buClr>
                <a:srgbClr val="B7B7B7"/>
              </a:buClr>
              <a:buSzPct val="100000"/>
              <a:buFont typeface="Calibri"/>
              <a:buAutoNum type="alphaLcPeriod"/>
            </a:pPr>
            <a:r>
              <a:rPr lang="en-US" sz="2000">
                <a:solidFill>
                  <a:srgbClr val="B7B7B7"/>
                </a:solidFill>
                <a:latin typeface="Calibri"/>
                <a:ea typeface="Calibri"/>
                <a:cs typeface="Calibri"/>
                <a:sym typeface="Calibri"/>
              </a:rPr>
              <a:t>No.</a:t>
            </a:r>
          </a:p>
          <a:p>
            <a:pPr marL="2743200" marR="0" lvl="5" indent="-355600" algn="l" rtl="0">
              <a:lnSpc>
                <a:spcPct val="100000"/>
              </a:lnSpc>
              <a:spcBef>
                <a:spcPts val="0"/>
              </a:spcBef>
              <a:spcAft>
                <a:spcPts val="0"/>
              </a:spcAft>
              <a:buClr>
                <a:srgbClr val="B7B7B7"/>
              </a:buClr>
              <a:buSzPct val="100000"/>
              <a:buFont typeface="Calibri"/>
              <a:buAutoNum type="romanLcPeriod"/>
            </a:pPr>
            <a:r>
              <a:rPr lang="en-US" sz="2000">
                <a:solidFill>
                  <a:srgbClr val="B7B7B7"/>
                </a:solidFill>
                <a:latin typeface="Calibri"/>
                <a:ea typeface="Calibri"/>
                <a:cs typeface="Calibri"/>
                <a:sym typeface="Calibri"/>
              </a:rPr>
              <a:t>How will you obtain a persistent identifier for your data</a:t>
            </a:r>
          </a:p>
          <a:p>
            <a:pPr marL="2286000" marR="0" lvl="4" indent="-381000" algn="l" rtl="0">
              <a:lnSpc>
                <a:spcPct val="100000"/>
              </a:lnSpc>
              <a:spcBef>
                <a:spcPts val="0"/>
              </a:spcBef>
              <a:spcAft>
                <a:spcPts val="0"/>
              </a:spcAft>
              <a:buClr>
                <a:schemeClr val="dk1"/>
              </a:buClr>
              <a:buSzPct val="100000"/>
              <a:buFont typeface="Calibri"/>
              <a:buAutoNum type="alphaLcPeriod"/>
            </a:pPr>
            <a:r>
              <a:rPr lang="en-US" sz="2400">
                <a:solidFill>
                  <a:schemeClr val="dk1"/>
                </a:solidFill>
                <a:latin typeface="Calibri"/>
                <a:ea typeface="Calibri"/>
                <a:cs typeface="Calibri"/>
                <a:sym typeface="Calibri"/>
              </a:rPr>
              <a:t>Yes.</a:t>
            </a:r>
          </a:p>
          <a:p>
            <a:pPr marL="2743200" marR="0" lvl="5" indent="-381000" algn="l" rtl="0">
              <a:lnSpc>
                <a:spcPct val="100000"/>
              </a:lnSpc>
              <a:spcBef>
                <a:spcPts val="0"/>
              </a:spcBef>
              <a:spcAft>
                <a:spcPts val="0"/>
              </a:spcAft>
              <a:buClr>
                <a:schemeClr val="dk1"/>
              </a:buClr>
              <a:buSzPct val="100000"/>
              <a:buFont typeface="Calibri"/>
              <a:buAutoNum type="romanLcPeriod"/>
            </a:pPr>
            <a:r>
              <a:rPr lang="en-US" sz="2400">
                <a:solidFill>
                  <a:schemeClr val="dk1"/>
                </a:solidFill>
                <a:latin typeface="Calibri"/>
                <a:ea typeface="Calibri"/>
                <a:cs typeface="Calibri"/>
                <a:sym typeface="Calibri"/>
              </a:rPr>
              <a:t>Will this data repository register data DOIs with DataCite?</a:t>
            </a:r>
          </a:p>
          <a:p>
            <a:pPr marL="3200400" marR="0" lvl="6" indent="-368300" algn="l" rtl="0">
              <a:lnSpc>
                <a:spcPct val="100000"/>
              </a:lnSpc>
              <a:spcBef>
                <a:spcPts val="0"/>
              </a:spcBef>
              <a:spcAft>
                <a:spcPts val="0"/>
              </a:spcAft>
              <a:buClr>
                <a:schemeClr val="dk1"/>
              </a:buClr>
              <a:buSzPct val="91666"/>
              <a:buFont typeface="Calibri"/>
              <a:buAutoNum type="arabicPeriod"/>
            </a:pPr>
            <a:r>
              <a:rPr lang="en-US" sz="2400">
                <a:solidFill>
                  <a:schemeClr val="dk1"/>
                </a:solidFill>
                <a:latin typeface="Calibri"/>
                <a:ea typeface="Calibri"/>
                <a:cs typeface="Calibri"/>
                <a:sym typeface="Calibri"/>
              </a:rPr>
              <a:t>No.</a:t>
            </a:r>
          </a:p>
          <a:p>
            <a:pPr marL="3657600" marR="0" lvl="7" indent="-381000" algn="l" rtl="0">
              <a:lnSpc>
                <a:spcPct val="100000"/>
              </a:lnSpc>
              <a:spcBef>
                <a:spcPts val="0"/>
              </a:spcBef>
              <a:spcAft>
                <a:spcPts val="0"/>
              </a:spcAft>
              <a:buClr>
                <a:schemeClr val="dk1"/>
              </a:buClr>
              <a:buSzPct val="100000"/>
              <a:buFont typeface="Calibri"/>
              <a:buAutoNum type="alphaLcPeriod"/>
            </a:pPr>
            <a:r>
              <a:rPr lang="en-US" sz="2400">
                <a:solidFill>
                  <a:schemeClr val="dk1"/>
                </a:solidFill>
                <a:latin typeface="Calibri"/>
                <a:ea typeface="Calibri"/>
                <a:cs typeface="Calibri"/>
                <a:sym typeface="Calibri"/>
              </a:rPr>
              <a:t>Manually enter DOI</a:t>
            </a:r>
          </a:p>
          <a:p>
            <a:pPr marL="3200400" marR="0" lvl="6" indent="-381000" algn="l" rtl="0">
              <a:lnSpc>
                <a:spcPct val="100000"/>
              </a:lnSpc>
              <a:spcBef>
                <a:spcPts val="0"/>
              </a:spcBef>
              <a:spcAft>
                <a:spcPts val="0"/>
              </a:spcAft>
              <a:buClr>
                <a:schemeClr val="dk1"/>
              </a:buClr>
              <a:buSzPct val="100000"/>
              <a:buFont typeface="Calibri"/>
              <a:buAutoNum type="arabicPeriod"/>
            </a:pPr>
            <a:r>
              <a:rPr lang="en-US" sz="2400">
                <a:solidFill>
                  <a:schemeClr val="dk1"/>
                </a:solidFill>
                <a:latin typeface="Calibri"/>
                <a:ea typeface="Calibri"/>
                <a:cs typeface="Calibri"/>
                <a:sym typeface="Calibri"/>
              </a:rPr>
              <a:t>Yes.</a:t>
            </a:r>
          </a:p>
          <a:p>
            <a:pPr marL="3657600" marR="0" lvl="7" indent="-381000" algn="l" rtl="0">
              <a:lnSpc>
                <a:spcPct val="100000"/>
              </a:lnSpc>
              <a:spcBef>
                <a:spcPts val="0"/>
              </a:spcBef>
              <a:spcAft>
                <a:spcPts val="0"/>
              </a:spcAft>
              <a:buClr>
                <a:schemeClr val="dk1"/>
              </a:buClr>
              <a:buSzPct val="100000"/>
              <a:buFont typeface="Calibri"/>
              <a:buAutoNum type="alphaLcPeriod"/>
            </a:pPr>
            <a:r>
              <a:rPr lang="en-US" sz="2400">
                <a:solidFill>
                  <a:schemeClr val="dk1"/>
                </a:solidFill>
                <a:latin typeface="Calibri"/>
                <a:ea typeface="Calibri"/>
                <a:cs typeface="Calibri"/>
                <a:sym typeface="Calibri"/>
              </a:rPr>
              <a:t>Requirement met</a:t>
            </a:r>
          </a:p>
          <a:p>
            <a:pPr marL="2286000" marR="0" lvl="0" indent="0" algn="l" rtl="0">
              <a:lnSpc>
                <a:spcPct val="100000"/>
              </a:lnSpc>
              <a:spcBef>
                <a:spcPts val="0"/>
              </a:spcBef>
              <a:spcAft>
                <a:spcPts val="0"/>
              </a:spcAft>
              <a:buNone/>
            </a:pPr>
            <a:endParaRPr sz="2400">
              <a:solidFill>
                <a:schemeClr val="dk1"/>
              </a:solidFill>
              <a:latin typeface="Calibri"/>
              <a:ea typeface="Calibri"/>
              <a:cs typeface="Calibri"/>
              <a:sym typeface="Calibri"/>
            </a:endParaRP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a:spLocks noGrp="1"/>
          </p:cNvSpPr>
          <p:nvPr>
            <p:ph type="title"/>
          </p:nvPr>
        </p:nvSpPr>
        <p:spPr>
          <a:xfrm>
            <a:off x="457200" y="298478"/>
            <a:ext cx="8229600" cy="124221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a:solidFill>
                  <a:schemeClr val="dk1"/>
                </a:solidFill>
                <a:latin typeface="Calibri"/>
                <a:ea typeface="Calibri"/>
                <a:cs typeface="Calibri"/>
                <a:sym typeface="Calibri"/>
              </a:rPr>
              <a:t>Hypothetical Example</a:t>
            </a:r>
          </a:p>
        </p:txBody>
      </p:sp>
      <p:sp>
        <p:nvSpPr>
          <p:cNvPr id="302" name="Shape 302"/>
          <p:cNvSpPr txBox="1">
            <a:spLocks noGrp="1"/>
          </p:cNvSpPr>
          <p:nvPr>
            <p:ph type="body" idx="1"/>
          </p:nvPr>
        </p:nvSpPr>
        <p:spPr>
          <a:xfrm>
            <a:off x="457200" y="1739107"/>
            <a:ext cx="8403000" cy="5375122"/>
          </a:xfrm>
          <a:prstGeom prst="rect">
            <a:avLst/>
          </a:prstGeom>
          <a:noFill/>
          <a:ln>
            <a:noFill/>
          </a:ln>
        </p:spPr>
        <p:txBody>
          <a:bodyPr lIns="91425" tIns="45700" rIns="91425" bIns="45700" anchor="t" anchorCtr="0">
            <a:noAutofit/>
          </a:bodyPr>
          <a:lstStyle/>
          <a:p>
            <a:pPr marL="457200" marR="0" lvl="0" indent="-406400" algn="l" rtl="0">
              <a:lnSpc>
                <a:spcPct val="100000"/>
              </a:lnSpc>
              <a:spcBef>
                <a:spcPts val="0"/>
              </a:spcBef>
              <a:spcAft>
                <a:spcPts val="0"/>
              </a:spcAft>
              <a:buClr>
                <a:schemeClr val="dk1"/>
              </a:buClr>
              <a:buSzPct val="100000"/>
              <a:buFont typeface="Calibri"/>
              <a:buAutoNum type="arabicPeriod" startAt="3"/>
            </a:pPr>
            <a:r>
              <a:rPr lang="en-US" sz="2800">
                <a:solidFill>
                  <a:schemeClr val="dk1"/>
                </a:solidFill>
                <a:latin typeface="Calibri"/>
                <a:ea typeface="Calibri"/>
                <a:cs typeface="Calibri"/>
                <a:sym typeface="Calibri"/>
              </a:rPr>
              <a:t>i. Which data repository will you use?</a:t>
            </a:r>
          </a:p>
          <a:p>
            <a:pPr marL="1828800" marR="0" lvl="3" indent="-381000" algn="l" rtl="0">
              <a:lnSpc>
                <a:spcPct val="100000"/>
              </a:lnSpc>
              <a:spcBef>
                <a:spcPts val="0"/>
              </a:spcBef>
              <a:spcAft>
                <a:spcPts val="0"/>
              </a:spcAft>
              <a:buClr>
                <a:schemeClr val="dk1"/>
              </a:buClr>
              <a:buSzPct val="100000"/>
              <a:buFont typeface="Calibri"/>
              <a:buAutoNum type="arabicPeriod" startAt="2"/>
            </a:pPr>
            <a:r>
              <a:rPr lang="en-US" sz="2400">
                <a:solidFill>
                  <a:schemeClr val="dk1"/>
                </a:solidFill>
                <a:latin typeface="Calibri"/>
                <a:ea typeface="Calibri"/>
                <a:cs typeface="Calibri"/>
                <a:sym typeface="Calibri"/>
              </a:rPr>
              <a:t>Does this repository support intelligent access?</a:t>
            </a:r>
          </a:p>
          <a:p>
            <a:pPr marL="2286000" marR="0" lvl="4" indent="-381000" algn="l" rtl="0">
              <a:lnSpc>
                <a:spcPct val="100000"/>
              </a:lnSpc>
              <a:spcBef>
                <a:spcPts val="0"/>
              </a:spcBef>
              <a:spcAft>
                <a:spcPts val="0"/>
              </a:spcAft>
              <a:buClr>
                <a:schemeClr val="dk1"/>
              </a:buClr>
              <a:buSzPct val="100000"/>
              <a:buFont typeface="Calibri"/>
              <a:buAutoNum type="alphaLcPeriod"/>
            </a:pPr>
            <a:r>
              <a:rPr lang="en-US" sz="2400">
                <a:solidFill>
                  <a:schemeClr val="dk1"/>
                </a:solidFill>
                <a:latin typeface="Calibri"/>
                <a:ea typeface="Calibri"/>
                <a:cs typeface="Calibri"/>
                <a:sym typeface="Calibri"/>
              </a:rPr>
              <a:t>No.</a:t>
            </a:r>
          </a:p>
          <a:p>
            <a:pPr marL="2743200" marR="0" lvl="5" indent="-381000" algn="l" rtl="0">
              <a:lnSpc>
                <a:spcPct val="100000"/>
              </a:lnSpc>
              <a:spcBef>
                <a:spcPts val="0"/>
              </a:spcBef>
              <a:spcAft>
                <a:spcPts val="0"/>
              </a:spcAft>
              <a:buClr>
                <a:schemeClr val="dk1"/>
              </a:buClr>
              <a:buSzPct val="100000"/>
              <a:buFont typeface="Calibri"/>
              <a:buAutoNum type="romanLcPeriod"/>
            </a:pPr>
            <a:r>
              <a:rPr lang="en-US" sz="2400">
                <a:solidFill>
                  <a:schemeClr val="dk1"/>
                </a:solidFill>
                <a:latin typeface="Calibri"/>
                <a:ea typeface="Calibri"/>
                <a:cs typeface="Calibri"/>
                <a:sym typeface="Calibri"/>
              </a:rPr>
              <a:t>If 2b-i is No, exit</a:t>
            </a:r>
          </a:p>
          <a:p>
            <a:pPr marL="2743200" marR="0" lvl="5" indent="-381000" algn="l" rtl="0">
              <a:lnSpc>
                <a:spcPct val="100000"/>
              </a:lnSpc>
              <a:spcBef>
                <a:spcPts val="0"/>
              </a:spcBef>
              <a:spcAft>
                <a:spcPts val="0"/>
              </a:spcAft>
              <a:buClr>
                <a:schemeClr val="dk1"/>
              </a:buClr>
              <a:buSzPct val="100000"/>
              <a:buFont typeface="Calibri"/>
              <a:buAutoNum type="romanLcPeriod"/>
            </a:pPr>
            <a:r>
              <a:rPr lang="en-US" sz="2400">
                <a:solidFill>
                  <a:schemeClr val="dk1"/>
                </a:solidFill>
                <a:latin typeface="Calibri"/>
                <a:ea typeface="Calibri"/>
                <a:cs typeface="Calibri"/>
                <a:sym typeface="Calibri"/>
              </a:rPr>
              <a:t>If 2b-i is Yes, how will you protect confidential information?</a:t>
            </a:r>
          </a:p>
          <a:p>
            <a:pPr marL="2286000" marR="0" lvl="4" indent="-381000" algn="l" rtl="0">
              <a:lnSpc>
                <a:spcPct val="100000"/>
              </a:lnSpc>
              <a:spcBef>
                <a:spcPts val="0"/>
              </a:spcBef>
              <a:spcAft>
                <a:spcPts val="0"/>
              </a:spcAft>
              <a:buClr>
                <a:schemeClr val="dk1"/>
              </a:buClr>
              <a:buSzPct val="100000"/>
              <a:buFont typeface="Calibri"/>
              <a:buAutoNum type="alphaLcPeriod"/>
            </a:pPr>
            <a:r>
              <a:rPr lang="en-US" sz="2400">
                <a:solidFill>
                  <a:schemeClr val="dk1"/>
                </a:solidFill>
                <a:latin typeface="Calibri"/>
                <a:ea typeface="Calibri"/>
                <a:cs typeface="Calibri"/>
                <a:sym typeface="Calibri"/>
              </a:rPr>
              <a:t>Yes.</a:t>
            </a:r>
          </a:p>
          <a:p>
            <a:pPr marL="2743200" marR="0" lvl="5" indent="-381000" algn="l" rtl="0">
              <a:lnSpc>
                <a:spcPct val="100000"/>
              </a:lnSpc>
              <a:spcBef>
                <a:spcPts val="0"/>
              </a:spcBef>
              <a:spcAft>
                <a:spcPts val="0"/>
              </a:spcAft>
              <a:buClr>
                <a:schemeClr val="dk1"/>
              </a:buClr>
              <a:buSzPct val="100000"/>
              <a:buFont typeface="Calibri"/>
              <a:buAutoNum type="romanLcPeriod"/>
            </a:pPr>
            <a:r>
              <a:rPr lang="en-US" sz="2400">
                <a:solidFill>
                  <a:schemeClr val="dk1"/>
                </a:solidFill>
                <a:latin typeface="Calibri"/>
                <a:ea typeface="Calibri"/>
                <a:cs typeface="Calibri"/>
                <a:sym typeface="Calibri"/>
              </a:rPr>
              <a:t>If 2b-i is No, exit</a:t>
            </a:r>
          </a:p>
          <a:p>
            <a:pPr marL="2743200" marR="0" lvl="5" indent="-381000" algn="l" rtl="0">
              <a:lnSpc>
                <a:spcPct val="100000"/>
              </a:lnSpc>
              <a:spcBef>
                <a:spcPts val="0"/>
              </a:spcBef>
              <a:spcAft>
                <a:spcPts val="0"/>
              </a:spcAft>
              <a:buClr>
                <a:schemeClr val="dk1"/>
              </a:buClr>
              <a:buSzPct val="100000"/>
              <a:buFont typeface="Calibri"/>
              <a:buAutoNum type="romanLcPeriod"/>
            </a:pPr>
            <a:r>
              <a:rPr lang="en-US" sz="2400">
                <a:solidFill>
                  <a:schemeClr val="dk1"/>
                </a:solidFill>
                <a:latin typeface="Calibri"/>
                <a:ea typeface="Calibri"/>
                <a:cs typeface="Calibri"/>
                <a:sym typeface="Calibri"/>
              </a:rPr>
              <a:t>If 2b-i is Yes, select an appropriate way to protect confidential information</a:t>
            </a:r>
          </a:p>
          <a:p>
            <a:pPr marL="2286000" marR="0" lvl="0" indent="0" algn="l" rtl="0">
              <a:lnSpc>
                <a:spcPct val="100000"/>
              </a:lnSpc>
              <a:spcBef>
                <a:spcPts val="0"/>
              </a:spcBef>
              <a:spcAft>
                <a:spcPts val="0"/>
              </a:spcAft>
              <a:buNone/>
            </a:pPr>
            <a:endParaRPr sz="2400">
              <a:solidFill>
                <a:schemeClr val="dk1"/>
              </a:solidFill>
              <a:latin typeface="Calibri"/>
              <a:ea typeface="Calibri"/>
              <a:cs typeface="Calibri"/>
              <a:sym typeface="Calibri"/>
            </a:endParaRP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298478"/>
            <a:ext cx="8229600" cy="124221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000" b="1">
                <a:solidFill>
                  <a:schemeClr val="dk1"/>
                </a:solidFill>
                <a:latin typeface="Calibri"/>
                <a:ea typeface="Calibri"/>
                <a:cs typeface="Calibri"/>
                <a:sym typeface="Calibri"/>
              </a:rPr>
              <a:t>Hypothetical Example</a:t>
            </a:r>
          </a:p>
        </p:txBody>
      </p:sp>
      <p:sp>
        <p:nvSpPr>
          <p:cNvPr id="308" name="Shape 308"/>
          <p:cNvSpPr txBox="1">
            <a:spLocks noGrp="1"/>
          </p:cNvSpPr>
          <p:nvPr>
            <p:ph type="body" idx="1"/>
          </p:nvPr>
        </p:nvSpPr>
        <p:spPr>
          <a:xfrm>
            <a:off x="457200" y="1739107"/>
            <a:ext cx="8403000" cy="5375122"/>
          </a:xfrm>
          <a:prstGeom prst="rect">
            <a:avLst/>
          </a:prstGeom>
          <a:noFill/>
          <a:ln>
            <a:noFill/>
          </a:ln>
        </p:spPr>
        <p:txBody>
          <a:bodyPr lIns="91425" tIns="45700" rIns="91425" bIns="45700" anchor="t" anchorCtr="0">
            <a:noAutofit/>
          </a:bodyPr>
          <a:lstStyle/>
          <a:p>
            <a:pPr marL="457200" marR="0" lvl="0" indent="-406400" algn="l" rtl="0">
              <a:lnSpc>
                <a:spcPct val="100000"/>
              </a:lnSpc>
              <a:spcBef>
                <a:spcPts val="0"/>
              </a:spcBef>
              <a:spcAft>
                <a:spcPts val="0"/>
              </a:spcAft>
              <a:buClr>
                <a:schemeClr val="dk1"/>
              </a:buClr>
              <a:buSzPct val="100000"/>
              <a:buFont typeface="Calibri"/>
              <a:buAutoNum type="arabicPeriod" startAt="4"/>
            </a:pPr>
            <a:r>
              <a:rPr lang="en-US" sz="2800">
                <a:solidFill>
                  <a:schemeClr val="dk1"/>
                </a:solidFill>
                <a:latin typeface="Calibri"/>
                <a:ea typeface="Calibri"/>
                <a:cs typeface="Calibri"/>
                <a:sym typeface="Calibri"/>
              </a:rPr>
              <a:t>Data citation</a:t>
            </a:r>
          </a:p>
          <a:p>
            <a:pPr marL="914400" marR="0" lvl="1" indent="-406400" algn="l" rtl="0">
              <a:lnSpc>
                <a:spcPct val="100000"/>
              </a:lnSpc>
              <a:spcBef>
                <a:spcPts val="0"/>
              </a:spcBef>
              <a:spcAft>
                <a:spcPts val="0"/>
              </a:spcAft>
              <a:buClr>
                <a:schemeClr val="dk1"/>
              </a:buClr>
              <a:buSzPct val="100000"/>
              <a:buFont typeface="Calibri"/>
              <a:buAutoNum type="alphaLcPeriod"/>
            </a:pPr>
            <a:r>
              <a:rPr lang="en-US" sz="2800">
                <a:solidFill>
                  <a:schemeClr val="dk1"/>
                </a:solidFill>
                <a:latin typeface="Calibri"/>
                <a:ea typeface="Calibri"/>
                <a:cs typeface="Calibri"/>
                <a:sym typeface="Calibri"/>
              </a:rPr>
              <a:t>Has a citation format for datasets been identified?</a:t>
            </a:r>
          </a:p>
          <a:p>
            <a:pPr marL="2286000" marR="0" lvl="0" indent="0" algn="l" rtl="0">
              <a:lnSpc>
                <a:spcPct val="100000"/>
              </a:lnSpc>
              <a:spcBef>
                <a:spcPts val="0"/>
              </a:spcBef>
              <a:spcAft>
                <a:spcPts val="0"/>
              </a:spcAft>
              <a:buNone/>
            </a:pPr>
            <a:endParaRPr sz="2400">
              <a:solidFill>
                <a:schemeClr val="dk1"/>
              </a:solidFill>
              <a:latin typeface="Calibri"/>
              <a:ea typeface="Calibri"/>
              <a:cs typeface="Calibri"/>
              <a:sym typeface="Calibri"/>
            </a:endParaRPr>
          </a:p>
          <a:p>
            <a:pPr marL="342900" marR="0" lvl="0" indent="-139700" algn="l" rtl="0">
              <a:spcBef>
                <a:spcPts val="640"/>
              </a:spcBef>
              <a:buClr>
                <a:schemeClr val="dk1"/>
              </a:buClr>
              <a:buFont typeface="Arial"/>
              <a:buNone/>
            </a:pPr>
            <a:endParaRPr sz="3200" b="0" i="0" u="none" strike="noStrike" cap="none" baseline="0">
              <a:solidFill>
                <a:schemeClr val="dk1"/>
              </a:solidFill>
              <a:latin typeface="Calibri"/>
              <a:ea typeface="Calibri"/>
              <a:cs typeface="Calibri"/>
              <a:sym typeface="Calibri"/>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smtClean="0"/>
              <a:t>Tri-Agency / CFI Consultation – </a:t>
            </a:r>
            <a:r>
              <a:rPr lang="fr-CA" dirty="0" err="1" smtClean="0"/>
              <a:t>Fall</a:t>
            </a:r>
            <a:r>
              <a:rPr lang="fr-CA" dirty="0" smtClean="0"/>
              <a:t> 2013</a:t>
            </a:r>
            <a:endParaRPr lang="en-CA" dirty="0"/>
          </a:p>
        </p:txBody>
      </p:sp>
      <p:sp>
        <p:nvSpPr>
          <p:cNvPr id="3" name="Slide Number Placeholder 2"/>
          <p:cNvSpPr>
            <a:spLocks noGrp="1"/>
          </p:cNvSpPr>
          <p:nvPr>
            <p:ph type="sldNum" sz="quarter" idx="12"/>
          </p:nvPr>
        </p:nvSpPr>
        <p:spPr/>
        <p:txBody>
          <a:bodyPr/>
          <a:lstStyle/>
          <a:p>
            <a:fld id="{E05D7ECF-CC17-4421-85DA-DFD24CA9E84B}" type="slidenum">
              <a:rPr lang="en-CA" smtClean="0">
                <a:solidFill>
                  <a:prstClr val="black">
                    <a:tint val="75000"/>
                  </a:prstClr>
                </a:solidFill>
              </a:rPr>
              <a:pPr/>
              <a:t>4</a:t>
            </a:fld>
            <a:endParaRPr lang="en-CA">
              <a:solidFill>
                <a:prstClr val="black">
                  <a:tint val="75000"/>
                </a:prstClr>
              </a:solidFill>
            </a:endParaRPr>
          </a:p>
        </p:txBody>
      </p:sp>
      <p:sp>
        <p:nvSpPr>
          <p:cNvPr id="4" name="Text Placeholder 3"/>
          <p:cNvSpPr>
            <a:spLocks noGrp="1"/>
          </p:cNvSpPr>
          <p:nvPr>
            <p:ph type="body" sz="quarter" idx="13"/>
          </p:nvPr>
        </p:nvSpPr>
        <p:spPr>
          <a:xfrm>
            <a:off x="467564" y="2005037"/>
            <a:ext cx="8218487" cy="3866595"/>
          </a:xfrm>
        </p:spPr>
        <p:txBody>
          <a:bodyPr>
            <a:normAutofit/>
          </a:bodyPr>
          <a:lstStyle/>
          <a:p>
            <a:pPr marL="252000" indent="-252000"/>
            <a:r>
              <a:rPr lang="en-CA" sz="2400" i="1" dirty="0"/>
              <a:t>“Capitalizing on Big Data: Toward a Policy Framework for Advancing </a:t>
            </a:r>
            <a:r>
              <a:rPr lang="en-CA" sz="2400" i="1" dirty="0" smtClean="0"/>
              <a:t>Digital Scholarship </a:t>
            </a:r>
            <a:r>
              <a:rPr lang="en-CA" sz="2400" i="1" dirty="0"/>
              <a:t>in </a:t>
            </a:r>
            <a:r>
              <a:rPr lang="en-CA" sz="2400" i="1" dirty="0" smtClean="0"/>
              <a:t>Canada”</a:t>
            </a:r>
            <a:r>
              <a:rPr lang="en-CA" sz="2400" dirty="0" smtClean="0"/>
              <a:t> </a:t>
            </a:r>
            <a:endParaRPr lang="en-CA" sz="2400" dirty="0"/>
          </a:p>
          <a:p>
            <a:pPr marL="652050" lvl="1" indent="-252000"/>
            <a:r>
              <a:rPr lang="en-US" sz="2000" dirty="0" smtClean="0"/>
              <a:t>Discussed </a:t>
            </a:r>
            <a:r>
              <a:rPr lang="en-US" sz="2000" dirty="0"/>
              <a:t>ways </a:t>
            </a:r>
            <a:r>
              <a:rPr lang="en-US" sz="2000" dirty="0" smtClean="0"/>
              <a:t>the </a:t>
            </a:r>
            <a:r>
              <a:rPr lang="en-US" sz="2000" dirty="0"/>
              <a:t>agencies </a:t>
            </a:r>
            <a:r>
              <a:rPr lang="en-US" sz="2000" dirty="0" smtClean="0"/>
              <a:t>can promote </a:t>
            </a:r>
            <a:r>
              <a:rPr lang="en-US" sz="2000" dirty="0"/>
              <a:t>excellence in data management practices and help to establish a “Culture of Stewardship” in </a:t>
            </a:r>
            <a:r>
              <a:rPr lang="en-US" sz="2000" dirty="0" smtClean="0"/>
              <a:t>Canada</a:t>
            </a:r>
          </a:p>
          <a:p>
            <a:pPr marL="652050" lvl="1" indent="-252000"/>
            <a:r>
              <a:rPr lang="en-US" sz="2000" dirty="0" smtClean="0"/>
              <a:t>Proposed </a:t>
            </a:r>
            <a:r>
              <a:rPr lang="en-CA" sz="2000" dirty="0" smtClean="0"/>
              <a:t>that data </a:t>
            </a:r>
            <a:r>
              <a:rPr lang="en-CA" sz="2000" dirty="0"/>
              <a:t>management </a:t>
            </a:r>
            <a:r>
              <a:rPr lang="en-CA" sz="2000" dirty="0" smtClean="0"/>
              <a:t>plans be required as part of grant applications</a:t>
            </a:r>
          </a:p>
          <a:p>
            <a:pPr marL="652050" lvl="1" indent="-252000"/>
            <a:r>
              <a:rPr lang="fr-CA" sz="2000" dirty="0" err="1" smtClean="0"/>
              <a:t>Highlighted</a:t>
            </a:r>
            <a:r>
              <a:rPr lang="fr-CA" sz="2000" dirty="0" smtClean="0"/>
              <a:t> the </a:t>
            </a:r>
            <a:r>
              <a:rPr lang="fr-CA" sz="2000" dirty="0" err="1" smtClean="0"/>
              <a:t>need</a:t>
            </a:r>
            <a:r>
              <a:rPr lang="fr-CA" sz="2000" dirty="0" smtClean="0"/>
              <a:t> for </a:t>
            </a:r>
            <a:r>
              <a:rPr lang="fr-CA" sz="2000" dirty="0" err="1" smtClean="0"/>
              <a:t>ongoing</a:t>
            </a:r>
            <a:r>
              <a:rPr lang="fr-CA" sz="2000" dirty="0" smtClean="0"/>
              <a:t> coordination </a:t>
            </a:r>
            <a:r>
              <a:rPr lang="fr-CA" sz="2000" dirty="0" err="1" smtClean="0"/>
              <a:t>with</a:t>
            </a:r>
            <a:r>
              <a:rPr lang="fr-CA" sz="2000" dirty="0" smtClean="0"/>
              <a:t> </a:t>
            </a:r>
            <a:r>
              <a:rPr lang="fr-CA" sz="2000" dirty="0" err="1" smtClean="0"/>
              <a:t>other</a:t>
            </a:r>
            <a:r>
              <a:rPr lang="fr-CA" sz="2000" dirty="0" smtClean="0"/>
              <a:t> </a:t>
            </a:r>
            <a:r>
              <a:rPr lang="fr-CA" sz="2000" dirty="0" err="1" smtClean="0"/>
              <a:t>players</a:t>
            </a:r>
            <a:r>
              <a:rPr lang="fr-CA" sz="2000" dirty="0" smtClean="0"/>
              <a:t> in the « </a:t>
            </a:r>
            <a:r>
              <a:rPr lang="fr-CA" sz="2000" dirty="0" err="1" smtClean="0"/>
              <a:t>research</a:t>
            </a:r>
            <a:r>
              <a:rPr lang="fr-CA" sz="2000" dirty="0" smtClean="0"/>
              <a:t> </a:t>
            </a:r>
            <a:r>
              <a:rPr lang="fr-CA" sz="2000" dirty="0" err="1" smtClean="0"/>
              <a:t>ecosystem</a:t>
            </a:r>
            <a:r>
              <a:rPr lang="fr-CA" sz="2000" dirty="0" smtClean="0"/>
              <a:t> »</a:t>
            </a:r>
            <a:endParaRPr lang="en-CA" sz="2000" dirty="0" smtClean="0"/>
          </a:p>
          <a:p>
            <a:pPr marL="652050" lvl="1" indent="-252000"/>
            <a:endParaRPr lang="en-CA" sz="2000" dirty="0" smtClean="0"/>
          </a:p>
          <a:p>
            <a:pPr marL="652050" lvl="1" indent="-252000"/>
            <a:endParaRPr lang="en-CA" sz="2000" dirty="0"/>
          </a:p>
          <a:p>
            <a:pPr marL="252000" indent="-252000"/>
            <a:endParaRPr lang="en-CA" sz="2400" dirty="0"/>
          </a:p>
        </p:txBody>
      </p:sp>
    </p:spTree>
    <p:extLst>
      <p:ext uri="{BB962C8B-B14F-4D97-AF65-F5344CB8AC3E}">
        <p14:creationId xmlns:p14="http://schemas.microsoft.com/office/powerpoint/2010/main" val="339221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518053"/>
            <a:ext cx="8229600" cy="1242219"/>
          </a:xfrm>
        </p:spPr>
        <p:txBody>
          <a:bodyPr>
            <a:normAutofit/>
          </a:bodyPr>
          <a:lstStyle/>
          <a:p>
            <a:r>
              <a:rPr lang="fr-CA" dirty="0" smtClean="0"/>
              <a:t>Tri-Agency </a:t>
            </a:r>
            <a:r>
              <a:rPr lang="fr-CA" dirty="0" err="1" smtClean="0"/>
              <a:t>Approach</a:t>
            </a:r>
            <a:r>
              <a:rPr lang="fr-CA" dirty="0"/>
              <a:t> </a:t>
            </a:r>
            <a:r>
              <a:rPr lang="fr-CA" dirty="0" smtClean="0"/>
              <a:t/>
            </a:r>
            <a:br>
              <a:rPr lang="fr-CA" dirty="0" smtClean="0"/>
            </a:br>
            <a:endParaRPr lang="en-CA" dirty="0"/>
          </a:p>
        </p:txBody>
      </p:sp>
      <p:sp>
        <p:nvSpPr>
          <p:cNvPr id="3" name="Slide Number Placeholder 2"/>
          <p:cNvSpPr>
            <a:spLocks noGrp="1"/>
          </p:cNvSpPr>
          <p:nvPr>
            <p:ph type="sldNum" sz="quarter" idx="12"/>
          </p:nvPr>
        </p:nvSpPr>
        <p:spPr/>
        <p:txBody>
          <a:bodyPr/>
          <a:lstStyle/>
          <a:p>
            <a:fld id="{E05D7ECF-CC17-4421-85DA-DFD24CA9E84B}" type="slidenum">
              <a:rPr lang="en-CA" smtClean="0">
                <a:solidFill>
                  <a:prstClr val="black">
                    <a:tint val="75000"/>
                  </a:prstClr>
                </a:solidFill>
              </a:rPr>
              <a:pPr/>
              <a:t>5</a:t>
            </a:fld>
            <a:endParaRPr lang="en-CA">
              <a:solidFill>
                <a:prstClr val="black">
                  <a:tint val="75000"/>
                </a:prstClr>
              </a:solidFill>
            </a:endParaRPr>
          </a:p>
        </p:txBody>
      </p:sp>
      <p:sp>
        <p:nvSpPr>
          <p:cNvPr id="4" name="Text Placeholder 3"/>
          <p:cNvSpPr>
            <a:spLocks noGrp="1"/>
          </p:cNvSpPr>
          <p:nvPr>
            <p:ph type="body" sz="quarter" idx="13"/>
          </p:nvPr>
        </p:nvSpPr>
        <p:spPr>
          <a:xfrm>
            <a:off x="467564" y="2083225"/>
            <a:ext cx="8218487" cy="3521641"/>
          </a:xfrm>
        </p:spPr>
        <p:txBody>
          <a:bodyPr>
            <a:normAutofit fontScale="92500"/>
          </a:bodyPr>
          <a:lstStyle/>
          <a:p>
            <a:pPr marL="252000" indent="-252000"/>
            <a:r>
              <a:rPr lang="en-CA" sz="2400" dirty="0" smtClean="0"/>
              <a:t>Data management requirements will </a:t>
            </a:r>
            <a:r>
              <a:rPr lang="en-CA" sz="2400" dirty="0"/>
              <a:t>impact researchers, students and </a:t>
            </a:r>
            <a:r>
              <a:rPr lang="en-CA" sz="2400" dirty="0" smtClean="0"/>
              <a:t>institutions, among others</a:t>
            </a:r>
          </a:p>
          <a:p>
            <a:pPr marL="252000" indent="-252000"/>
            <a:r>
              <a:rPr lang="en-CA" sz="2400" dirty="0" smtClean="0"/>
              <a:t>Long-term success depends on availability of standards</a:t>
            </a:r>
            <a:r>
              <a:rPr lang="en-CA" sz="2400" dirty="0"/>
              <a:t>, repositories, expertise and other resources. </a:t>
            </a:r>
            <a:endParaRPr lang="en-CA" sz="2400" dirty="0" smtClean="0"/>
          </a:p>
          <a:p>
            <a:pPr marL="252000" indent="-252000"/>
            <a:r>
              <a:rPr lang="en-CA" sz="2400" dirty="0" smtClean="0"/>
              <a:t>Education and awareness activities, sharing best practices, etc. are essential</a:t>
            </a:r>
          </a:p>
          <a:p>
            <a:pPr marL="252000" indent="-252000"/>
            <a:r>
              <a:rPr lang="fr-CA" sz="2400" dirty="0" smtClean="0"/>
              <a:t>Coordination, consultations and communications are essential</a:t>
            </a:r>
          </a:p>
          <a:p>
            <a:pPr marL="252000" indent="-252000"/>
            <a:r>
              <a:rPr lang="fr-CA" sz="2400" dirty="0" err="1" smtClean="0"/>
              <a:t>Parallel</a:t>
            </a:r>
            <a:r>
              <a:rPr lang="fr-CA" sz="2400" dirty="0" smtClean="0"/>
              <a:t> consultations on the </a:t>
            </a:r>
            <a:r>
              <a:rPr lang="fr-CA" sz="2400" dirty="0" err="1" smtClean="0"/>
              <a:t>Government</a:t>
            </a:r>
            <a:r>
              <a:rPr lang="fr-CA" sz="2400" dirty="0" smtClean="0"/>
              <a:t> </a:t>
            </a:r>
            <a:r>
              <a:rPr lang="fr-CA" sz="2400" dirty="0"/>
              <a:t>of Canada Open </a:t>
            </a:r>
            <a:r>
              <a:rPr lang="fr-CA" sz="2400" dirty="0" err="1"/>
              <a:t>Government</a:t>
            </a:r>
            <a:r>
              <a:rPr lang="fr-CA" sz="2400" dirty="0"/>
              <a:t> / Open </a:t>
            </a:r>
            <a:r>
              <a:rPr lang="fr-CA" sz="2400" dirty="0" smtClean="0"/>
              <a:t>Science initiatives</a:t>
            </a:r>
          </a:p>
          <a:p>
            <a:pPr marL="252000" indent="-252000"/>
            <a:endParaRPr lang="en-CA" sz="2400" dirty="0" smtClean="0"/>
          </a:p>
          <a:p>
            <a:pPr marL="652050" lvl="1" indent="-252000"/>
            <a:endParaRPr lang="en-CA" sz="2000" dirty="0"/>
          </a:p>
          <a:p>
            <a:pPr marL="252000" indent="-252000"/>
            <a:endParaRPr lang="en-CA" sz="2400" dirty="0"/>
          </a:p>
        </p:txBody>
      </p:sp>
    </p:spTree>
    <p:extLst>
      <p:ext uri="{BB962C8B-B14F-4D97-AF65-F5344CB8AC3E}">
        <p14:creationId xmlns:p14="http://schemas.microsoft.com/office/powerpoint/2010/main" val="3090740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dirty="0" err="1" smtClean="0"/>
              <a:t>GoC</a:t>
            </a:r>
            <a:r>
              <a:rPr lang="fr-CA" dirty="0" smtClean="0"/>
              <a:t> Open </a:t>
            </a:r>
            <a:r>
              <a:rPr lang="fr-CA" dirty="0" err="1" smtClean="0"/>
              <a:t>Government</a:t>
            </a:r>
            <a:r>
              <a:rPr lang="fr-CA" dirty="0" smtClean="0"/>
              <a:t> / Open Science</a:t>
            </a:r>
            <a:endParaRPr lang="en-CA" dirty="0"/>
          </a:p>
        </p:txBody>
      </p:sp>
      <p:sp>
        <p:nvSpPr>
          <p:cNvPr id="3" name="Slide Number Placeholder 2"/>
          <p:cNvSpPr>
            <a:spLocks noGrp="1"/>
          </p:cNvSpPr>
          <p:nvPr>
            <p:ph type="sldNum" sz="quarter" idx="12"/>
          </p:nvPr>
        </p:nvSpPr>
        <p:spPr/>
        <p:txBody>
          <a:bodyPr/>
          <a:lstStyle/>
          <a:p>
            <a:fld id="{E05D7ECF-CC17-4421-85DA-DFD24CA9E84B}" type="slidenum">
              <a:rPr lang="en-CA" smtClean="0">
                <a:solidFill>
                  <a:prstClr val="black">
                    <a:tint val="75000"/>
                  </a:prstClr>
                </a:solidFill>
              </a:rPr>
              <a:pPr/>
              <a:t>6</a:t>
            </a:fld>
            <a:endParaRPr lang="en-CA">
              <a:solidFill>
                <a:prstClr val="black">
                  <a:tint val="75000"/>
                </a:prstClr>
              </a:solidFill>
            </a:endParaRPr>
          </a:p>
        </p:txBody>
      </p:sp>
      <p:sp>
        <p:nvSpPr>
          <p:cNvPr id="4" name="Text Placeholder 3"/>
          <p:cNvSpPr>
            <a:spLocks noGrp="1"/>
          </p:cNvSpPr>
          <p:nvPr>
            <p:ph type="body" sz="quarter" idx="13"/>
          </p:nvPr>
        </p:nvSpPr>
        <p:spPr>
          <a:xfrm>
            <a:off x="467564" y="2005025"/>
            <a:ext cx="8218487" cy="3866595"/>
          </a:xfrm>
        </p:spPr>
        <p:txBody>
          <a:bodyPr>
            <a:normAutofit/>
          </a:bodyPr>
          <a:lstStyle/>
          <a:p>
            <a:pPr marL="252000" indent="-252000"/>
            <a:r>
              <a:rPr lang="fr-CA" sz="2400" dirty="0" err="1" smtClean="0"/>
              <a:t>Government</a:t>
            </a:r>
            <a:r>
              <a:rPr lang="fr-CA" sz="2400" dirty="0" smtClean="0"/>
              <a:t> of Canada initiative to </a:t>
            </a:r>
            <a:r>
              <a:rPr lang="en-CA" sz="2400" dirty="0" smtClean="0"/>
              <a:t>maximize </a:t>
            </a:r>
            <a:r>
              <a:rPr lang="en-CA" sz="2400" dirty="0"/>
              <a:t>access to federally-funded scientific </a:t>
            </a:r>
            <a:r>
              <a:rPr lang="en-CA" sz="2400" dirty="0" smtClean="0"/>
              <a:t>research, </a:t>
            </a:r>
            <a:r>
              <a:rPr lang="en-CA" sz="2400" dirty="0"/>
              <a:t>to encourage greater collaboration and engagement with the scientific community, the private sector, and the public</a:t>
            </a:r>
            <a:r>
              <a:rPr lang="en-CA" sz="2400" dirty="0" smtClean="0"/>
              <a:t>.</a:t>
            </a:r>
          </a:p>
          <a:p>
            <a:pPr marL="252000" indent="-252000"/>
            <a:r>
              <a:rPr lang="en-CA" sz="2400" dirty="0" smtClean="0"/>
              <a:t>G8 </a:t>
            </a:r>
            <a:r>
              <a:rPr lang="en-CA" sz="2400" dirty="0"/>
              <a:t>Science Ministers </a:t>
            </a:r>
            <a:r>
              <a:rPr lang="en-CA" sz="2400" dirty="0" smtClean="0"/>
              <a:t>Agreement: "</a:t>
            </a:r>
            <a:r>
              <a:rPr lang="en-CA" sz="2400" dirty="0"/>
              <a:t>to promote policies that increase access to the results of publicly funded research results to spur scientific discovery, enable better international collaboration and coordination of research, enhance the engagement of society and help support economic prosperity". </a:t>
            </a:r>
          </a:p>
        </p:txBody>
      </p:sp>
    </p:spTree>
    <p:extLst>
      <p:ext uri="{BB962C8B-B14F-4D97-AF65-F5344CB8AC3E}">
        <p14:creationId xmlns:p14="http://schemas.microsoft.com/office/powerpoint/2010/main" val="3826190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11579" y="4789825"/>
            <a:ext cx="8229600" cy="1242219"/>
          </a:xfrm>
        </p:spPr>
        <p:txBody>
          <a:bodyPr>
            <a:normAutofit/>
          </a:bodyPr>
          <a:lstStyle/>
          <a:p>
            <a:pPr algn="ctr"/>
            <a:r>
              <a:rPr lang="fr-CA" sz="2700" dirty="0">
                <a:solidFill>
                  <a:srgbClr val="1D1D1D"/>
                </a:solidFill>
                <a:latin typeface="Arial" pitchFamily="34" charset="0"/>
                <a:ea typeface="+mn-ea"/>
                <a:cs typeface="Arial" pitchFamily="34" charset="0"/>
              </a:rPr>
              <a:t>Consultation open </a:t>
            </a:r>
            <a:r>
              <a:rPr lang="fr-CA" sz="2700" dirty="0" smtClean="0">
                <a:solidFill>
                  <a:srgbClr val="1D1D1D"/>
                </a:solidFill>
                <a:latin typeface="Arial" pitchFamily="34" charset="0"/>
                <a:ea typeface="+mn-ea"/>
                <a:cs typeface="Arial" pitchFamily="34" charset="0"/>
              </a:rPr>
              <a:t>to </a:t>
            </a:r>
            <a:r>
              <a:rPr lang="fr-CA" sz="2700" dirty="0" err="1" smtClean="0">
                <a:solidFill>
                  <a:srgbClr val="1D1D1D"/>
                </a:solidFill>
                <a:latin typeface="Arial" pitchFamily="34" charset="0"/>
                <a:ea typeface="+mn-ea"/>
                <a:cs typeface="Arial" pitchFamily="34" charset="0"/>
              </a:rPr>
              <a:t>October</a:t>
            </a:r>
            <a:r>
              <a:rPr lang="fr-CA" sz="2700" dirty="0" smtClean="0">
                <a:solidFill>
                  <a:srgbClr val="1D1D1D"/>
                </a:solidFill>
                <a:latin typeface="Arial" pitchFamily="34" charset="0"/>
                <a:ea typeface="+mn-ea"/>
                <a:cs typeface="Arial" pitchFamily="34" charset="0"/>
              </a:rPr>
              <a:t> </a:t>
            </a:r>
            <a:r>
              <a:rPr lang="fr-CA" sz="2700" dirty="0">
                <a:solidFill>
                  <a:srgbClr val="1D1D1D"/>
                </a:solidFill>
                <a:latin typeface="Arial" pitchFamily="34" charset="0"/>
                <a:ea typeface="+mn-ea"/>
                <a:cs typeface="Arial" pitchFamily="34" charset="0"/>
              </a:rPr>
              <a:t>20th, </a:t>
            </a:r>
            <a:r>
              <a:rPr lang="fr-CA" sz="2700" dirty="0" smtClean="0">
                <a:solidFill>
                  <a:srgbClr val="1D1D1D"/>
                </a:solidFill>
                <a:latin typeface="Arial" pitchFamily="34" charset="0"/>
                <a:ea typeface="+mn-ea"/>
                <a:cs typeface="Arial" pitchFamily="34" charset="0"/>
              </a:rPr>
              <a:t>2014</a:t>
            </a:r>
            <a:r>
              <a:rPr lang="fr-CA" dirty="0"/>
              <a:t/>
            </a:r>
            <a:br>
              <a:rPr lang="fr-CA" dirty="0"/>
            </a:br>
            <a:endParaRPr lang="en-CA" dirty="0"/>
          </a:p>
        </p:txBody>
      </p:sp>
      <p:sp>
        <p:nvSpPr>
          <p:cNvPr id="3" name="Slide Number Placeholder 2"/>
          <p:cNvSpPr>
            <a:spLocks noGrp="1"/>
          </p:cNvSpPr>
          <p:nvPr>
            <p:ph type="sldNum" sz="quarter" idx="12"/>
          </p:nvPr>
        </p:nvSpPr>
        <p:spPr/>
        <p:txBody>
          <a:bodyPr/>
          <a:lstStyle/>
          <a:p>
            <a:fld id="{E05D7ECF-CC17-4421-85DA-DFD24CA9E84B}" type="slidenum">
              <a:rPr lang="en-CA" smtClean="0">
                <a:solidFill>
                  <a:prstClr val="black">
                    <a:tint val="75000"/>
                  </a:prstClr>
                </a:solidFill>
              </a:rPr>
              <a:pPr/>
              <a:t>7</a:t>
            </a:fld>
            <a:endParaRPr lang="en-CA">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439794"/>
            <a:ext cx="7429500" cy="3964748"/>
          </a:xfrm>
          <a:prstGeom prst="rect">
            <a:avLst/>
          </a:prstGeom>
        </p:spPr>
      </p:pic>
    </p:spTree>
    <p:extLst>
      <p:ext uri="{BB962C8B-B14F-4D97-AF65-F5344CB8AC3E}">
        <p14:creationId xmlns:p14="http://schemas.microsoft.com/office/powerpoint/2010/main" val="308324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E05D7ECF-CC17-4421-85DA-DFD24CA9E84B}" type="slidenum">
              <a:rPr lang="en-CA" smtClean="0">
                <a:solidFill>
                  <a:prstClr val="black">
                    <a:tint val="75000"/>
                  </a:prstClr>
                </a:solidFill>
              </a:rPr>
              <a:pPr/>
              <a:t>8</a:t>
            </a:fld>
            <a:endParaRPr lang="en-CA">
              <a:solidFill>
                <a:prstClr val="black">
                  <a:tint val="75000"/>
                </a:prstClr>
              </a:solidFill>
            </a:endParaRPr>
          </a:p>
        </p:txBody>
      </p:sp>
      <p:sp>
        <p:nvSpPr>
          <p:cNvPr id="4" name="Text Placeholder 3"/>
          <p:cNvSpPr>
            <a:spLocks noGrp="1"/>
          </p:cNvSpPr>
          <p:nvPr>
            <p:ph type="body" sz="quarter" idx="13"/>
          </p:nvPr>
        </p:nvSpPr>
        <p:spPr>
          <a:xfrm>
            <a:off x="467564" y="1457154"/>
            <a:ext cx="8218487" cy="4539005"/>
          </a:xfrm>
        </p:spPr>
        <p:txBody>
          <a:bodyPr>
            <a:normAutofit fontScale="92500" lnSpcReduction="10000"/>
          </a:bodyPr>
          <a:lstStyle/>
          <a:p>
            <a:pPr marL="0" indent="0">
              <a:buNone/>
            </a:pPr>
            <a:r>
              <a:rPr lang="en-CA" sz="2800" b="1" dirty="0"/>
              <a:t>Fall/winter 2014-15</a:t>
            </a:r>
            <a:r>
              <a:rPr lang="en-CA" sz="2800" b="1" dirty="0" smtClean="0"/>
              <a:t>:</a:t>
            </a:r>
          </a:p>
          <a:p>
            <a:pPr marL="652050" lvl="1" indent="-252000"/>
            <a:r>
              <a:rPr lang="en-CA" sz="2400" dirty="0" smtClean="0"/>
              <a:t>Tri-agency working group with RDC and CAURA observers</a:t>
            </a:r>
          </a:p>
          <a:p>
            <a:pPr marL="652050" lvl="1" indent="-252000"/>
            <a:r>
              <a:rPr lang="en-CA" sz="2400" dirty="0" smtClean="0"/>
              <a:t>Participation </a:t>
            </a:r>
            <a:r>
              <a:rPr lang="en-CA" sz="2400" dirty="0"/>
              <a:t>in discussions such as CSPC, CASRAI, CAURA, CARL, etc</a:t>
            </a:r>
            <a:r>
              <a:rPr lang="en-CA" sz="2400" dirty="0" smtClean="0"/>
              <a:t>.</a:t>
            </a:r>
          </a:p>
          <a:p>
            <a:pPr marL="652050" lvl="1" indent="-252000"/>
            <a:r>
              <a:rPr lang="fr-CA" sz="2400" dirty="0" err="1" smtClean="0"/>
              <a:t>Environmental</a:t>
            </a:r>
            <a:r>
              <a:rPr lang="fr-CA" sz="2400" dirty="0" smtClean="0"/>
              <a:t> scan: K. </a:t>
            </a:r>
            <a:r>
              <a:rPr lang="fr-CA" sz="2400" dirty="0" err="1" smtClean="0"/>
              <a:t>Shearer</a:t>
            </a:r>
            <a:endParaRPr lang="fr-CA" sz="2400" dirty="0" smtClean="0"/>
          </a:p>
          <a:p>
            <a:pPr marL="652050" lvl="1" indent="-252000"/>
            <a:r>
              <a:rPr lang="fr-CA" sz="2400" dirty="0" err="1" smtClean="0"/>
              <a:t>External</a:t>
            </a:r>
            <a:r>
              <a:rPr lang="fr-CA" sz="2400" dirty="0" smtClean="0"/>
              <a:t> </a:t>
            </a:r>
            <a:r>
              <a:rPr lang="fr-CA" sz="2400" dirty="0" err="1" smtClean="0"/>
              <a:t>advisory</a:t>
            </a:r>
            <a:r>
              <a:rPr lang="fr-CA" sz="2400" dirty="0" smtClean="0"/>
              <a:t> group</a:t>
            </a:r>
            <a:endParaRPr lang="en-CA" sz="2400" dirty="0"/>
          </a:p>
          <a:p>
            <a:pPr marL="652050" lvl="1" indent="-252000"/>
            <a:r>
              <a:rPr lang="en-CA" sz="2400" dirty="0" smtClean="0"/>
              <a:t>Promotion </a:t>
            </a:r>
            <a:r>
              <a:rPr lang="en-CA" sz="2400" dirty="0"/>
              <a:t>and </a:t>
            </a:r>
            <a:r>
              <a:rPr lang="en-CA" sz="2400" dirty="0" smtClean="0"/>
              <a:t>awareness</a:t>
            </a:r>
          </a:p>
          <a:p>
            <a:pPr marL="652050" lvl="1" indent="-252000"/>
            <a:endParaRPr lang="en-CA" sz="2400" dirty="0"/>
          </a:p>
          <a:p>
            <a:pPr marL="0" indent="0">
              <a:buNone/>
            </a:pPr>
            <a:r>
              <a:rPr lang="en-CA" sz="2800" b="1" dirty="0" smtClean="0"/>
              <a:t>2015</a:t>
            </a:r>
          </a:p>
          <a:p>
            <a:pPr marL="652050" lvl="1" indent="-252000"/>
            <a:r>
              <a:rPr lang="en-CA" sz="2400" dirty="0" smtClean="0"/>
              <a:t>Public </a:t>
            </a:r>
            <a:r>
              <a:rPr lang="en-CA" sz="2400" dirty="0"/>
              <a:t>consultation on proposed policy </a:t>
            </a:r>
            <a:r>
              <a:rPr lang="en-CA" sz="2400" dirty="0" smtClean="0"/>
              <a:t>direction</a:t>
            </a:r>
          </a:p>
          <a:p>
            <a:pPr marL="652050" lvl="1" indent="-252000"/>
            <a:r>
              <a:rPr lang="en-CA" sz="2400" dirty="0" smtClean="0"/>
              <a:t>Guiding principles, pilots, guidance documents, etc.</a:t>
            </a:r>
          </a:p>
          <a:p>
            <a:pPr marL="652050" lvl="1" indent="-252000"/>
            <a:r>
              <a:rPr lang="en-CA" sz="2400" dirty="0"/>
              <a:t>Determine next steps</a:t>
            </a:r>
          </a:p>
          <a:p>
            <a:pPr marL="652050" lvl="1" indent="-252000"/>
            <a:endParaRPr lang="en-CA" sz="2400" dirty="0" smtClean="0"/>
          </a:p>
          <a:p>
            <a:pPr marL="652050" lvl="1" indent="-252000"/>
            <a:endParaRPr lang="en-CA" dirty="0"/>
          </a:p>
        </p:txBody>
      </p:sp>
      <p:sp>
        <p:nvSpPr>
          <p:cNvPr id="6" name="Title 1"/>
          <p:cNvSpPr>
            <a:spLocks noGrp="1"/>
          </p:cNvSpPr>
          <p:nvPr>
            <p:ph type="title"/>
          </p:nvPr>
        </p:nvSpPr>
        <p:spPr>
          <a:xfrm>
            <a:off x="457200" y="298478"/>
            <a:ext cx="8229600" cy="1242219"/>
          </a:xfrm>
        </p:spPr>
        <p:txBody>
          <a:bodyPr>
            <a:normAutofit/>
          </a:bodyPr>
          <a:lstStyle/>
          <a:p>
            <a:r>
              <a:rPr lang="fr-CA" dirty="0" smtClean="0"/>
              <a:t>Tri-Agency: </a:t>
            </a:r>
            <a:r>
              <a:rPr lang="fr-CA" dirty="0" err="1" smtClean="0"/>
              <a:t>Next</a:t>
            </a:r>
            <a:r>
              <a:rPr lang="fr-CA" dirty="0" smtClean="0"/>
              <a:t> </a:t>
            </a:r>
            <a:r>
              <a:rPr lang="fr-CA" dirty="0" err="1" smtClean="0"/>
              <a:t>Steps</a:t>
            </a:r>
            <a:endParaRPr lang="en-CA" dirty="0"/>
          </a:p>
        </p:txBody>
      </p:sp>
    </p:spTree>
    <p:extLst>
      <p:ext uri="{BB962C8B-B14F-4D97-AF65-F5344CB8AC3E}">
        <p14:creationId xmlns:p14="http://schemas.microsoft.com/office/powerpoint/2010/main" val="78899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2305</Words>
  <Application>Microsoft Macintosh PowerPoint</Application>
  <PresentationFormat>Custom</PresentationFormat>
  <Paragraphs>280</Paragraphs>
  <Slides>42</Slides>
  <Notes>32</Notes>
  <HiddenSlides>0</HiddenSlides>
  <MMClips>0</MMClips>
  <ScaleCrop>false</ScaleCrop>
  <HeadingPairs>
    <vt:vector size="4" baseType="variant">
      <vt:variant>
        <vt:lpstr>Theme</vt:lpstr>
      </vt:variant>
      <vt:variant>
        <vt:i4>11</vt:i4>
      </vt:variant>
      <vt:variant>
        <vt:lpstr>Slide Titles</vt:lpstr>
      </vt:variant>
      <vt:variant>
        <vt:i4>42</vt:i4>
      </vt:variant>
    </vt:vector>
  </HeadingPairs>
  <TitlesOfParts>
    <vt:vector size="53" baseType="lpstr">
      <vt:lpstr>Office Theme</vt:lpstr>
      <vt:lpstr>simple-light</vt:lpstr>
      <vt:lpstr>1_Office Theme</vt:lpstr>
      <vt:lpstr>2_Office Theme</vt:lpstr>
      <vt:lpstr>4_Office Theme</vt:lpstr>
      <vt:lpstr>5_Office Theme</vt:lpstr>
      <vt:lpstr>6_Office Theme</vt:lpstr>
      <vt:lpstr>7_Office Theme</vt:lpstr>
      <vt:lpstr>8_Office Theme</vt:lpstr>
      <vt:lpstr>11_Office Theme</vt:lpstr>
      <vt:lpstr>12_Office Theme</vt:lpstr>
      <vt:lpstr> </vt:lpstr>
      <vt:lpstr>PowerPoint Presentation</vt:lpstr>
      <vt:lpstr>Panel 12 Data Management Plans:  Policy and Practice</vt:lpstr>
      <vt:lpstr>Why data management? Why now?</vt:lpstr>
      <vt:lpstr>Tri-Agency / CFI Consultation – Fall 2013</vt:lpstr>
      <vt:lpstr>Tri-Agency Approach  </vt:lpstr>
      <vt:lpstr>GoC Open Government / Open Science</vt:lpstr>
      <vt:lpstr>Consultation open to October 20th, 2014 </vt:lpstr>
      <vt:lpstr>Tri-Agency: Next Steps</vt:lpstr>
      <vt:lpstr>Contact Points</vt:lpstr>
      <vt:lpstr>  Data Management Plans:  Policy and Practice  Workshop</vt:lpstr>
      <vt:lpstr>Outline</vt:lpstr>
      <vt:lpstr>After this workshop, you should be able to:</vt:lpstr>
      <vt:lpstr>  DMP defined: form and function</vt:lpstr>
      <vt:lpstr>What is research data management?</vt:lpstr>
      <vt:lpstr>Benefits of research data management planning</vt:lpstr>
      <vt:lpstr>Key drivers behind DMPs</vt:lpstr>
      <vt:lpstr>PowerPoint Presentation</vt:lpstr>
      <vt:lpstr>Data sharing</vt:lpstr>
      <vt:lpstr>Reproducible Research</vt:lpstr>
      <vt:lpstr>Management of digital assets</vt:lpstr>
      <vt:lpstr>e-Science, cyberinfrastructure, and big data</vt:lpstr>
      <vt:lpstr>Examples of DMP uptake</vt:lpstr>
      <vt:lpstr>DMP purposes</vt:lpstr>
      <vt:lpstr>PowerPoint Presentation</vt:lpstr>
      <vt:lpstr>PowerPoint Presentation</vt:lpstr>
      <vt:lpstr>DMP elements for digital assets</vt:lpstr>
      <vt:lpstr>PowerPoint Presentation</vt:lpstr>
      <vt:lpstr>DMP elements for long-term access</vt:lpstr>
      <vt:lpstr>DMPs in practice</vt:lpstr>
      <vt:lpstr>DMP consultation process</vt:lpstr>
      <vt:lpstr>Exercise</vt:lpstr>
      <vt:lpstr>Hypothetical Example</vt:lpstr>
      <vt:lpstr>Hypothetical Example</vt:lpstr>
      <vt:lpstr>Hypothetical Example</vt:lpstr>
      <vt:lpstr>Intelligent Access</vt:lpstr>
      <vt:lpstr>Hypothetical Example</vt:lpstr>
      <vt:lpstr>Hypothetical Example</vt:lpstr>
      <vt:lpstr>Hypothetical Example</vt:lpstr>
      <vt:lpstr>Hypothetical Example</vt:lpstr>
      <vt:lpstr>Hypothetical Example</vt:lpstr>
      <vt:lpstr>Hypothetical Example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Walter Stewart</dc:creator>
  <cp:lastModifiedBy>D C</cp:lastModifiedBy>
  <cp:revision>5</cp:revision>
  <dcterms:modified xsi:type="dcterms:W3CDTF">2014-10-15T20:38:55Z</dcterms:modified>
</cp:coreProperties>
</file>