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75" r:id="rId2"/>
    <p:sldId id="384" r:id="rId3"/>
    <p:sldId id="385" r:id="rId4"/>
    <p:sldId id="391" r:id="rId5"/>
    <p:sldId id="400" r:id="rId6"/>
    <p:sldId id="402" r:id="rId7"/>
    <p:sldId id="401" r:id="rId8"/>
    <p:sldId id="387" r:id="rId9"/>
    <p:sldId id="369" r:id="rId10"/>
    <p:sldId id="403" r:id="rId11"/>
    <p:sldId id="378" r:id="rId12"/>
    <p:sldId id="389" r:id="rId13"/>
    <p:sldId id="404" r:id="rId14"/>
    <p:sldId id="405" r:id="rId15"/>
    <p:sldId id="406" r:id="rId16"/>
  </p:sldIdLst>
  <p:sldSz cx="9144000" cy="6858000" type="screen4x3"/>
  <p:notesSz cx="7010400" cy="9296400"/>
  <p:defaultTextStyle>
    <a:defPPr>
      <a:defRPr lang="en-US"/>
    </a:defPPr>
    <a:lvl1pPr algn="ctr" rtl="0" eaLnBrk="0" fontAlgn="base" hangingPunct="0">
      <a:spcBef>
        <a:spcPct val="0"/>
      </a:spcBef>
      <a:spcAft>
        <a:spcPct val="0"/>
      </a:spcAft>
      <a:defRPr sz="2800" b="1" kern="1200">
        <a:solidFill>
          <a:schemeClr val="tx1"/>
        </a:solidFill>
        <a:latin typeface="Arial" pitchFamily="34" charset="0"/>
        <a:ea typeface="+mn-ea"/>
        <a:cs typeface="+mn-cs"/>
      </a:defRPr>
    </a:lvl1pPr>
    <a:lvl2pPr marL="457200" algn="ctr" rtl="0" eaLnBrk="0" fontAlgn="base" hangingPunct="0">
      <a:spcBef>
        <a:spcPct val="0"/>
      </a:spcBef>
      <a:spcAft>
        <a:spcPct val="0"/>
      </a:spcAft>
      <a:defRPr sz="2800" b="1" kern="1200">
        <a:solidFill>
          <a:schemeClr val="tx1"/>
        </a:solidFill>
        <a:latin typeface="Arial" pitchFamily="34" charset="0"/>
        <a:ea typeface="+mn-ea"/>
        <a:cs typeface="+mn-cs"/>
      </a:defRPr>
    </a:lvl2pPr>
    <a:lvl3pPr marL="914400" algn="ctr" rtl="0" eaLnBrk="0" fontAlgn="base" hangingPunct="0">
      <a:spcBef>
        <a:spcPct val="0"/>
      </a:spcBef>
      <a:spcAft>
        <a:spcPct val="0"/>
      </a:spcAft>
      <a:defRPr sz="2800" b="1" kern="1200">
        <a:solidFill>
          <a:schemeClr val="tx1"/>
        </a:solidFill>
        <a:latin typeface="Arial" pitchFamily="34" charset="0"/>
        <a:ea typeface="+mn-ea"/>
        <a:cs typeface="+mn-cs"/>
      </a:defRPr>
    </a:lvl3pPr>
    <a:lvl4pPr marL="1371600" algn="ctr" rtl="0" eaLnBrk="0" fontAlgn="base" hangingPunct="0">
      <a:spcBef>
        <a:spcPct val="0"/>
      </a:spcBef>
      <a:spcAft>
        <a:spcPct val="0"/>
      </a:spcAft>
      <a:defRPr sz="2800" b="1" kern="1200">
        <a:solidFill>
          <a:schemeClr val="tx1"/>
        </a:solidFill>
        <a:latin typeface="Arial" pitchFamily="34" charset="0"/>
        <a:ea typeface="+mn-ea"/>
        <a:cs typeface="+mn-cs"/>
      </a:defRPr>
    </a:lvl4pPr>
    <a:lvl5pPr marL="1828800" algn="ctr" rtl="0" eaLnBrk="0" fontAlgn="base" hangingPunct="0">
      <a:spcBef>
        <a:spcPct val="0"/>
      </a:spcBef>
      <a:spcAft>
        <a:spcPct val="0"/>
      </a:spcAft>
      <a:defRPr sz="2800" b="1" kern="1200">
        <a:solidFill>
          <a:schemeClr val="tx1"/>
        </a:solidFill>
        <a:latin typeface="Arial" pitchFamily="34" charset="0"/>
        <a:ea typeface="+mn-ea"/>
        <a:cs typeface="+mn-cs"/>
      </a:defRPr>
    </a:lvl5pPr>
    <a:lvl6pPr marL="2286000" algn="l" defTabSz="914400" rtl="0" eaLnBrk="1" latinLnBrk="0" hangingPunct="1">
      <a:defRPr sz="2800" b="1" kern="1200">
        <a:solidFill>
          <a:schemeClr val="tx1"/>
        </a:solidFill>
        <a:latin typeface="Arial" pitchFamily="34" charset="0"/>
        <a:ea typeface="+mn-ea"/>
        <a:cs typeface="+mn-cs"/>
      </a:defRPr>
    </a:lvl6pPr>
    <a:lvl7pPr marL="2743200" algn="l" defTabSz="914400" rtl="0" eaLnBrk="1" latinLnBrk="0" hangingPunct="1">
      <a:defRPr sz="2800" b="1" kern="1200">
        <a:solidFill>
          <a:schemeClr val="tx1"/>
        </a:solidFill>
        <a:latin typeface="Arial" pitchFamily="34" charset="0"/>
        <a:ea typeface="+mn-ea"/>
        <a:cs typeface="+mn-cs"/>
      </a:defRPr>
    </a:lvl7pPr>
    <a:lvl8pPr marL="3200400" algn="l" defTabSz="914400" rtl="0" eaLnBrk="1" latinLnBrk="0" hangingPunct="1">
      <a:defRPr sz="2800" b="1" kern="1200">
        <a:solidFill>
          <a:schemeClr val="tx1"/>
        </a:solidFill>
        <a:latin typeface="Arial" pitchFamily="34" charset="0"/>
        <a:ea typeface="+mn-ea"/>
        <a:cs typeface="+mn-cs"/>
      </a:defRPr>
    </a:lvl8pPr>
    <a:lvl9pPr marL="3657600" algn="l" defTabSz="914400" rtl="0" eaLnBrk="1" latinLnBrk="0" hangingPunct="1">
      <a:defRPr sz="2800" b="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3399FF"/>
    <a:srgbClr val="9999FF"/>
    <a:srgbClr val="333399"/>
    <a:srgbClr val="3333CC"/>
    <a:srgbClr val="FF0000"/>
    <a:srgbClr val="CCFFFF"/>
    <a:srgbClr val="66FFFF"/>
    <a:srgbClr val="FFFF00"/>
    <a:srgbClr val="8AB3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369" autoAdjust="0"/>
    <p:restoredTop sz="54121" autoAdjust="0"/>
  </p:normalViewPr>
  <p:slideViewPr>
    <p:cSldViewPr>
      <p:cViewPr varScale="1">
        <p:scale>
          <a:sx n="105" d="100"/>
          <a:sy n="105" d="100"/>
        </p:scale>
        <p:origin x="10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22" d="100"/>
          <a:sy n="22" d="100"/>
        </p:scale>
        <p:origin x="-2208"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276133-567D-4583-9291-1085B41A8C88}" type="doc">
      <dgm:prSet loTypeId="urn:microsoft.com/office/officeart/2005/8/layout/orgChart1" loCatId="hierarchy" qsTypeId="urn:microsoft.com/office/officeart/2005/8/quickstyle/simple1" qsCatId="simple" csTypeId="urn:microsoft.com/office/officeart/2005/8/colors/accent4_1" csCatId="accent4" phldr="1"/>
      <dgm:spPr/>
      <dgm:t>
        <a:bodyPr/>
        <a:lstStyle/>
        <a:p>
          <a:endParaRPr lang="en-CA"/>
        </a:p>
      </dgm:t>
    </dgm:pt>
    <dgm:pt modelId="{2C7965DF-CA63-4149-B77E-4318C35D9D90}">
      <dgm:prSet phldrT="[Text]"/>
      <dgm:spPr/>
      <dgm:t>
        <a:bodyPr/>
        <a:lstStyle/>
        <a:p>
          <a:r>
            <a:rPr lang="en-CA" dirty="0" smtClean="0"/>
            <a:t>Department of Science &amp; Technology</a:t>
          </a:r>
          <a:endParaRPr lang="en-CA" dirty="0"/>
        </a:p>
      </dgm:t>
    </dgm:pt>
    <dgm:pt modelId="{A183D393-A6D1-4FEC-ABE8-4DC11723CA6E}" type="parTrans" cxnId="{383E6194-271B-4779-BD25-D1CE3FB313C0}">
      <dgm:prSet/>
      <dgm:spPr/>
      <dgm:t>
        <a:bodyPr/>
        <a:lstStyle/>
        <a:p>
          <a:endParaRPr lang="en-CA"/>
        </a:p>
      </dgm:t>
    </dgm:pt>
    <dgm:pt modelId="{117C0492-B927-446C-BDA3-A0BCB93B4117}" type="sibTrans" cxnId="{383E6194-271B-4779-BD25-D1CE3FB313C0}">
      <dgm:prSet/>
      <dgm:spPr/>
      <dgm:t>
        <a:bodyPr/>
        <a:lstStyle/>
        <a:p>
          <a:endParaRPr lang="en-CA"/>
        </a:p>
      </dgm:t>
    </dgm:pt>
    <dgm:pt modelId="{D426A014-0D93-45C0-8CB1-4872B3A86D52}" type="asst">
      <dgm:prSet phldrT="[Text]" custT="1"/>
      <dgm:spPr>
        <a:solidFill>
          <a:schemeClr val="accent6">
            <a:lumMod val="40000"/>
            <a:lumOff val="60000"/>
          </a:schemeClr>
        </a:solidFill>
        <a:ln>
          <a:solidFill>
            <a:schemeClr val="accent6">
              <a:lumMod val="40000"/>
              <a:lumOff val="60000"/>
            </a:schemeClr>
          </a:solidFill>
        </a:ln>
      </dgm:spPr>
      <dgm:t>
        <a:bodyPr/>
        <a:lstStyle/>
        <a:p>
          <a:pPr algn="l"/>
          <a:r>
            <a:rPr lang="en-CA" sz="1900" dirty="0" smtClean="0">
              <a:solidFill>
                <a:schemeClr val="bg1"/>
              </a:solidFill>
            </a:rPr>
            <a:t>  </a:t>
          </a:r>
          <a:r>
            <a:rPr lang="en-CA" sz="2400" b="1" dirty="0" smtClean="0">
              <a:solidFill>
                <a:schemeClr val="bg1"/>
              </a:solidFill>
            </a:rPr>
            <a:t>Committee</a:t>
          </a:r>
          <a:endParaRPr lang="en-CA" sz="2400" b="1" dirty="0">
            <a:solidFill>
              <a:schemeClr val="bg1"/>
            </a:solidFill>
          </a:endParaRPr>
        </a:p>
      </dgm:t>
    </dgm:pt>
    <dgm:pt modelId="{AA0FC568-20C2-410E-A480-17336F7CA89B}" type="parTrans" cxnId="{608F7109-2CE8-4E77-A656-D8B7B2832CB0}">
      <dgm:prSet/>
      <dgm:spPr/>
      <dgm:t>
        <a:bodyPr/>
        <a:lstStyle/>
        <a:p>
          <a:endParaRPr lang="en-CA"/>
        </a:p>
      </dgm:t>
    </dgm:pt>
    <dgm:pt modelId="{151B806E-18EB-46C3-BFC4-680E2D1A7B28}" type="sibTrans" cxnId="{608F7109-2CE8-4E77-A656-D8B7B2832CB0}">
      <dgm:prSet/>
      <dgm:spPr/>
      <dgm:t>
        <a:bodyPr/>
        <a:lstStyle/>
        <a:p>
          <a:endParaRPr lang="en-CA"/>
        </a:p>
      </dgm:t>
    </dgm:pt>
    <dgm:pt modelId="{CC8F6A6D-097D-4341-B818-F5FFFBFF0A4A}">
      <dgm:prSet phldrT="[Text]"/>
      <dgm:spPr/>
      <dgm:t>
        <a:bodyPr/>
        <a:lstStyle/>
        <a:p>
          <a:r>
            <a:rPr lang="en-CA" dirty="0" smtClean="0"/>
            <a:t>International Partnership Branch</a:t>
          </a:r>
          <a:endParaRPr lang="en-CA" dirty="0"/>
        </a:p>
      </dgm:t>
    </dgm:pt>
    <dgm:pt modelId="{36760753-5E88-4A47-92D8-A63AF9637899}" type="parTrans" cxnId="{EBEE5F58-0C9B-410F-B4C0-AD8884E27269}">
      <dgm:prSet/>
      <dgm:spPr/>
      <dgm:t>
        <a:bodyPr/>
        <a:lstStyle/>
        <a:p>
          <a:endParaRPr lang="en-CA"/>
        </a:p>
      </dgm:t>
    </dgm:pt>
    <dgm:pt modelId="{D7365567-64D8-4E54-8E5E-C09B1AF39089}" type="sibTrans" cxnId="{EBEE5F58-0C9B-410F-B4C0-AD8884E27269}">
      <dgm:prSet/>
      <dgm:spPr/>
      <dgm:t>
        <a:bodyPr/>
        <a:lstStyle/>
        <a:p>
          <a:endParaRPr lang="en-CA"/>
        </a:p>
      </dgm:t>
    </dgm:pt>
    <dgm:pt modelId="{00C7DABC-8334-49A9-9942-31D89BDC6F6E}">
      <dgm:prSet/>
      <dgm:spPr/>
      <dgm:t>
        <a:bodyPr/>
        <a:lstStyle/>
        <a:p>
          <a:r>
            <a:rPr lang="en-CA" dirty="0" smtClean="0"/>
            <a:t>Global Innovation Technology Alliance</a:t>
          </a:r>
          <a:endParaRPr lang="en-CA" dirty="0"/>
        </a:p>
      </dgm:t>
    </dgm:pt>
    <dgm:pt modelId="{6D709915-6C7D-47C9-96FA-23B211301675}" type="parTrans" cxnId="{2267B7FE-28FC-41BA-9645-76B0A5DD106B}">
      <dgm:prSet/>
      <dgm:spPr/>
      <dgm:t>
        <a:bodyPr/>
        <a:lstStyle/>
        <a:p>
          <a:endParaRPr lang="en-CA"/>
        </a:p>
      </dgm:t>
    </dgm:pt>
    <dgm:pt modelId="{370D414A-9D7B-4C62-8574-979DC3225323}" type="sibTrans" cxnId="{2267B7FE-28FC-41BA-9645-76B0A5DD106B}">
      <dgm:prSet/>
      <dgm:spPr/>
      <dgm:t>
        <a:bodyPr/>
        <a:lstStyle/>
        <a:p>
          <a:endParaRPr lang="en-CA"/>
        </a:p>
      </dgm:t>
    </dgm:pt>
    <dgm:pt modelId="{71BC43B1-41A7-4F96-8775-37D0FB40D77A}" type="pres">
      <dgm:prSet presAssocID="{9A276133-567D-4583-9291-1085B41A8C88}" presName="hierChild1" presStyleCnt="0">
        <dgm:presLayoutVars>
          <dgm:orgChart val="1"/>
          <dgm:chPref val="1"/>
          <dgm:dir/>
          <dgm:animOne val="branch"/>
          <dgm:animLvl val="lvl"/>
          <dgm:resizeHandles/>
        </dgm:presLayoutVars>
      </dgm:prSet>
      <dgm:spPr/>
      <dgm:t>
        <a:bodyPr/>
        <a:lstStyle/>
        <a:p>
          <a:endParaRPr lang="en-CA"/>
        </a:p>
      </dgm:t>
    </dgm:pt>
    <dgm:pt modelId="{1B8EDE04-532E-4F4C-AB0A-A476CC69C361}" type="pres">
      <dgm:prSet presAssocID="{2C7965DF-CA63-4149-B77E-4318C35D9D90}" presName="hierRoot1" presStyleCnt="0">
        <dgm:presLayoutVars>
          <dgm:hierBranch val="init"/>
        </dgm:presLayoutVars>
      </dgm:prSet>
      <dgm:spPr/>
    </dgm:pt>
    <dgm:pt modelId="{F575FE8C-E85B-4272-9478-6778665811A1}" type="pres">
      <dgm:prSet presAssocID="{2C7965DF-CA63-4149-B77E-4318C35D9D90}" presName="rootComposite1" presStyleCnt="0"/>
      <dgm:spPr/>
    </dgm:pt>
    <dgm:pt modelId="{9C793FFB-607F-40E3-90CA-C1A67ABF32C6}" type="pres">
      <dgm:prSet presAssocID="{2C7965DF-CA63-4149-B77E-4318C35D9D90}" presName="rootText1" presStyleLbl="node0" presStyleIdx="0" presStyleCnt="1" custScaleX="86172" custLinFactNeighborX="27176" custLinFactNeighborY="-261">
        <dgm:presLayoutVars>
          <dgm:chPref val="3"/>
        </dgm:presLayoutVars>
      </dgm:prSet>
      <dgm:spPr/>
      <dgm:t>
        <a:bodyPr/>
        <a:lstStyle/>
        <a:p>
          <a:endParaRPr lang="en-CA"/>
        </a:p>
      </dgm:t>
    </dgm:pt>
    <dgm:pt modelId="{2D24B75B-512E-43C2-8751-133154AEE6E3}" type="pres">
      <dgm:prSet presAssocID="{2C7965DF-CA63-4149-B77E-4318C35D9D90}" presName="rootConnector1" presStyleLbl="node1" presStyleIdx="0" presStyleCnt="0"/>
      <dgm:spPr/>
      <dgm:t>
        <a:bodyPr/>
        <a:lstStyle/>
        <a:p>
          <a:endParaRPr lang="en-CA"/>
        </a:p>
      </dgm:t>
    </dgm:pt>
    <dgm:pt modelId="{AA795294-CD7D-4E1F-80B4-33F34F2299A5}" type="pres">
      <dgm:prSet presAssocID="{2C7965DF-CA63-4149-B77E-4318C35D9D90}" presName="hierChild2" presStyleCnt="0"/>
      <dgm:spPr/>
    </dgm:pt>
    <dgm:pt modelId="{26B8860E-7CB7-4A52-9DB6-F952902D8C85}" type="pres">
      <dgm:prSet presAssocID="{36760753-5E88-4A47-92D8-A63AF9637899}" presName="Name37" presStyleLbl="parChTrans1D2" presStyleIdx="0" presStyleCnt="2"/>
      <dgm:spPr/>
      <dgm:t>
        <a:bodyPr/>
        <a:lstStyle/>
        <a:p>
          <a:endParaRPr lang="en-CA"/>
        </a:p>
      </dgm:t>
    </dgm:pt>
    <dgm:pt modelId="{4F502098-0FCE-4FD1-81B4-AB6B7C1715DD}" type="pres">
      <dgm:prSet presAssocID="{CC8F6A6D-097D-4341-B818-F5FFFBFF0A4A}" presName="hierRoot2" presStyleCnt="0">
        <dgm:presLayoutVars>
          <dgm:hierBranch val="l"/>
        </dgm:presLayoutVars>
      </dgm:prSet>
      <dgm:spPr/>
    </dgm:pt>
    <dgm:pt modelId="{4FBB1B7A-EDB7-4E19-BB4B-8F973169CC43}" type="pres">
      <dgm:prSet presAssocID="{CC8F6A6D-097D-4341-B818-F5FFFBFF0A4A}" presName="rootComposite" presStyleCnt="0"/>
      <dgm:spPr/>
    </dgm:pt>
    <dgm:pt modelId="{580AB503-A7EE-4AAF-AA67-2AD521DAD53C}" type="pres">
      <dgm:prSet presAssocID="{CC8F6A6D-097D-4341-B818-F5FFFBFF0A4A}" presName="rootText" presStyleLbl="node2" presStyleIdx="0" presStyleCnt="1" custScaleX="95189" custLinFactNeighborX="29171" custLinFactNeighborY="2933">
        <dgm:presLayoutVars>
          <dgm:chPref val="3"/>
        </dgm:presLayoutVars>
      </dgm:prSet>
      <dgm:spPr/>
      <dgm:t>
        <a:bodyPr/>
        <a:lstStyle/>
        <a:p>
          <a:endParaRPr lang="en-CA"/>
        </a:p>
      </dgm:t>
    </dgm:pt>
    <dgm:pt modelId="{26E55E01-E45C-4BF0-861A-A4FD7568DE46}" type="pres">
      <dgm:prSet presAssocID="{CC8F6A6D-097D-4341-B818-F5FFFBFF0A4A}" presName="rootConnector" presStyleLbl="node2" presStyleIdx="0" presStyleCnt="1"/>
      <dgm:spPr/>
      <dgm:t>
        <a:bodyPr/>
        <a:lstStyle/>
        <a:p>
          <a:endParaRPr lang="en-CA"/>
        </a:p>
      </dgm:t>
    </dgm:pt>
    <dgm:pt modelId="{103F2949-CA05-4847-B1C2-E1FD39A86328}" type="pres">
      <dgm:prSet presAssocID="{CC8F6A6D-097D-4341-B818-F5FFFBFF0A4A}" presName="hierChild4" presStyleCnt="0"/>
      <dgm:spPr/>
    </dgm:pt>
    <dgm:pt modelId="{152516C1-A446-492F-9365-8939B793FA6E}" type="pres">
      <dgm:prSet presAssocID="{6D709915-6C7D-47C9-96FA-23B211301675}" presName="Name50" presStyleLbl="parChTrans1D3" presStyleIdx="0" presStyleCnt="1"/>
      <dgm:spPr/>
      <dgm:t>
        <a:bodyPr/>
        <a:lstStyle/>
        <a:p>
          <a:endParaRPr lang="en-CA"/>
        </a:p>
      </dgm:t>
    </dgm:pt>
    <dgm:pt modelId="{36C6171D-7706-4865-8F7F-DFBBC7E23AE9}" type="pres">
      <dgm:prSet presAssocID="{00C7DABC-8334-49A9-9942-31D89BDC6F6E}" presName="hierRoot2" presStyleCnt="0">
        <dgm:presLayoutVars>
          <dgm:hierBranch val="hang"/>
        </dgm:presLayoutVars>
      </dgm:prSet>
      <dgm:spPr/>
    </dgm:pt>
    <dgm:pt modelId="{56572B18-A05A-4A41-B53C-B3295B7C1C7F}" type="pres">
      <dgm:prSet presAssocID="{00C7DABC-8334-49A9-9942-31D89BDC6F6E}" presName="rootComposite" presStyleCnt="0"/>
      <dgm:spPr/>
    </dgm:pt>
    <dgm:pt modelId="{185E3D42-B92E-4293-8F1E-81360AA61D8D}" type="pres">
      <dgm:prSet presAssocID="{00C7DABC-8334-49A9-9942-31D89BDC6F6E}" presName="rootText" presStyleLbl="node3" presStyleIdx="0" presStyleCnt="1" custLinFactNeighborX="-49399" custLinFactNeighborY="-3462">
        <dgm:presLayoutVars>
          <dgm:chPref val="3"/>
        </dgm:presLayoutVars>
      </dgm:prSet>
      <dgm:spPr/>
      <dgm:t>
        <a:bodyPr/>
        <a:lstStyle/>
        <a:p>
          <a:endParaRPr lang="en-CA"/>
        </a:p>
      </dgm:t>
    </dgm:pt>
    <dgm:pt modelId="{8DCF2AF3-4E0C-4133-8388-3DCF3A191867}" type="pres">
      <dgm:prSet presAssocID="{00C7DABC-8334-49A9-9942-31D89BDC6F6E}" presName="rootConnector" presStyleLbl="node3" presStyleIdx="0" presStyleCnt="1"/>
      <dgm:spPr/>
      <dgm:t>
        <a:bodyPr/>
        <a:lstStyle/>
        <a:p>
          <a:endParaRPr lang="en-CA"/>
        </a:p>
      </dgm:t>
    </dgm:pt>
    <dgm:pt modelId="{E95E2783-CCAB-4D48-BDE2-AF7A5064371F}" type="pres">
      <dgm:prSet presAssocID="{00C7DABC-8334-49A9-9942-31D89BDC6F6E}" presName="hierChild4" presStyleCnt="0"/>
      <dgm:spPr/>
    </dgm:pt>
    <dgm:pt modelId="{43271EA7-D8C5-46EF-943F-21C121DB7645}" type="pres">
      <dgm:prSet presAssocID="{00C7DABC-8334-49A9-9942-31D89BDC6F6E}" presName="hierChild5" presStyleCnt="0"/>
      <dgm:spPr/>
    </dgm:pt>
    <dgm:pt modelId="{78C47923-B1C4-4C75-AB5F-5D1F37694448}" type="pres">
      <dgm:prSet presAssocID="{CC8F6A6D-097D-4341-B818-F5FFFBFF0A4A}" presName="hierChild5" presStyleCnt="0"/>
      <dgm:spPr/>
    </dgm:pt>
    <dgm:pt modelId="{B4A14EB3-B324-4BA8-9ED1-13CE0C3CC7C8}" type="pres">
      <dgm:prSet presAssocID="{2C7965DF-CA63-4149-B77E-4318C35D9D90}" presName="hierChild3" presStyleCnt="0"/>
      <dgm:spPr/>
    </dgm:pt>
    <dgm:pt modelId="{555C2030-F9D0-4DA0-AEB1-0A81BF82E31D}" type="pres">
      <dgm:prSet presAssocID="{AA0FC568-20C2-410E-A480-17336F7CA89B}" presName="Name111" presStyleLbl="parChTrans1D2" presStyleIdx="1" presStyleCnt="2"/>
      <dgm:spPr/>
      <dgm:t>
        <a:bodyPr/>
        <a:lstStyle/>
        <a:p>
          <a:endParaRPr lang="en-CA"/>
        </a:p>
      </dgm:t>
    </dgm:pt>
    <dgm:pt modelId="{B7DDF887-6754-41FB-AAEB-4669D1F53CC4}" type="pres">
      <dgm:prSet presAssocID="{D426A014-0D93-45C0-8CB1-4872B3A86D52}" presName="hierRoot3" presStyleCnt="0">
        <dgm:presLayoutVars>
          <dgm:hierBranch val="init"/>
        </dgm:presLayoutVars>
      </dgm:prSet>
      <dgm:spPr/>
    </dgm:pt>
    <dgm:pt modelId="{07859BE4-D5D5-4C4F-86AB-F26CCA5DFD9E}" type="pres">
      <dgm:prSet presAssocID="{D426A014-0D93-45C0-8CB1-4872B3A86D52}" presName="rootComposite3" presStyleCnt="0"/>
      <dgm:spPr/>
    </dgm:pt>
    <dgm:pt modelId="{BC31787F-60D2-49F2-A0E5-061750D24F80}" type="pres">
      <dgm:prSet presAssocID="{D426A014-0D93-45C0-8CB1-4872B3A86D52}" presName="rootText3" presStyleLbl="asst1" presStyleIdx="0" presStyleCnt="1" custLinFactNeighborX="-42906" custLinFactNeighborY="1304">
        <dgm:presLayoutVars>
          <dgm:chPref val="3"/>
        </dgm:presLayoutVars>
      </dgm:prSet>
      <dgm:spPr/>
      <dgm:t>
        <a:bodyPr/>
        <a:lstStyle/>
        <a:p>
          <a:endParaRPr lang="en-CA"/>
        </a:p>
      </dgm:t>
    </dgm:pt>
    <dgm:pt modelId="{26274771-C1FB-49EA-9CC6-773C34606C97}" type="pres">
      <dgm:prSet presAssocID="{D426A014-0D93-45C0-8CB1-4872B3A86D52}" presName="rootConnector3" presStyleLbl="asst1" presStyleIdx="0" presStyleCnt="1"/>
      <dgm:spPr/>
      <dgm:t>
        <a:bodyPr/>
        <a:lstStyle/>
        <a:p>
          <a:endParaRPr lang="en-CA"/>
        </a:p>
      </dgm:t>
    </dgm:pt>
    <dgm:pt modelId="{3F719719-CA3C-48B9-A337-BC360F60E45C}" type="pres">
      <dgm:prSet presAssocID="{D426A014-0D93-45C0-8CB1-4872B3A86D52}" presName="hierChild6" presStyleCnt="0"/>
      <dgm:spPr/>
    </dgm:pt>
    <dgm:pt modelId="{28CEE962-794C-42FF-AD5C-1DAE6A7B4F8C}" type="pres">
      <dgm:prSet presAssocID="{D426A014-0D93-45C0-8CB1-4872B3A86D52}" presName="hierChild7" presStyleCnt="0"/>
      <dgm:spPr/>
    </dgm:pt>
  </dgm:ptLst>
  <dgm:cxnLst>
    <dgm:cxn modelId="{608F7109-2CE8-4E77-A656-D8B7B2832CB0}" srcId="{2C7965DF-CA63-4149-B77E-4318C35D9D90}" destId="{D426A014-0D93-45C0-8CB1-4872B3A86D52}" srcOrd="0" destOrd="0" parTransId="{AA0FC568-20C2-410E-A480-17336F7CA89B}" sibTransId="{151B806E-18EB-46C3-BFC4-680E2D1A7B28}"/>
    <dgm:cxn modelId="{383E6194-271B-4779-BD25-D1CE3FB313C0}" srcId="{9A276133-567D-4583-9291-1085B41A8C88}" destId="{2C7965DF-CA63-4149-B77E-4318C35D9D90}" srcOrd="0" destOrd="0" parTransId="{A183D393-A6D1-4FEC-ABE8-4DC11723CA6E}" sibTransId="{117C0492-B927-446C-BDA3-A0BCB93B4117}"/>
    <dgm:cxn modelId="{DED236F2-09A6-450B-B515-78F01C138AFB}" type="presOf" srcId="{36760753-5E88-4A47-92D8-A63AF9637899}" destId="{26B8860E-7CB7-4A52-9DB6-F952902D8C85}" srcOrd="0" destOrd="0" presId="urn:microsoft.com/office/officeart/2005/8/layout/orgChart1"/>
    <dgm:cxn modelId="{06C1EE16-83AF-4501-91EA-9800C13D0B16}" type="presOf" srcId="{D426A014-0D93-45C0-8CB1-4872B3A86D52}" destId="{26274771-C1FB-49EA-9CC6-773C34606C97}" srcOrd="1" destOrd="0" presId="urn:microsoft.com/office/officeart/2005/8/layout/orgChart1"/>
    <dgm:cxn modelId="{E64C6320-C7A2-452F-A81E-6FEA85107327}" type="presOf" srcId="{00C7DABC-8334-49A9-9942-31D89BDC6F6E}" destId="{185E3D42-B92E-4293-8F1E-81360AA61D8D}" srcOrd="0" destOrd="0" presId="urn:microsoft.com/office/officeart/2005/8/layout/orgChart1"/>
    <dgm:cxn modelId="{CA7467E6-49F7-4809-9A0C-A91DF2497D61}" type="presOf" srcId="{D426A014-0D93-45C0-8CB1-4872B3A86D52}" destId="{BC31787F-60D2-49F2-A0E5-061750D24F80}" srcOrd="0" destOrd="0" presId="urn:microsoft.com/office/officeart/2005/8/layout/orgChart1"/>
    <dgm:cxn modelId="{2267B7FE-28FC-41BA-9645-76B0A5DD106B}" srcId="{CC8F6A6D-097D-4341-B818-F5FFFBFF0A4A}" destId="{00C7DABC-8334-49A9-9942-31D89BDC6F6E}" srcOrd="0" destOrd="0" parTransId="{6D709915-6C7D-47C9-96FA-23B211301675}" sibTransId="{370D414A-9D7B-4C62-8574-979DC3225323}"/>
    <dgm:cxn modelId="{14F6B6B9-50A7-49BF-BD0F-2FA3608C3B1B}" type="presOf" srcId="{2C7965DF-CA63-4149-B77E-4318C35D9D90}" destId="{9C793FFB-607F-40E3-90CA-C1A67ABF32C6}" srcOrd="0" destOrd="0" presId="urn:microsoft.com/office/officeart/2005/8/layout/orgChart1"/>
    <dgm:cxn modelId="{47CAE6C3-0645-4421-8D1F-ACA3508C5BE5}" type="presOf" srcId="{2C7965DF-CA63-4149-B77E-4318C35D9D90}" destId="{2D24B75B-512E-43C2-8751-133154AEE6E3}" srcOrd="1" destOrd="0" presId="urn:microsoft.com/office/officeart/2005/8/layout/orgChart1"/>
    <dgm:cxn modelId="{AF4301E4-993B-4C42-BDA5-E6F2793D525A}" type="presOf" srcId="{CC8F6A6D-097D-4341-B818-F5FFFBFF0A4A}" destId="{580AB503-A7EE-4AAF-AA67-2AD521DAD53C}" srcOrd="0" destOrd="0" presId="urn:microsoft.com/office/officeart/2005/8/layout/orgChart1"/>
    <dgm:cxn modelId="{677B9BF7-7AC2-4754-9F3D-9382C511AA8A}" type="presOf" srcId="{CC8F6A6D-097D-4341-B818-F5FFFBFF0A4A}" destId="{26E55E01-E45C-4BF0-861A-A4FD7568DE46}" srcOrd="1" destOrd="0" presId="urn:microsoft.com/office/officeart/2005/8/layout/orgChart1"/>
    <dgm:cxn modelId="{6E11965C-A793-477B-9DA4-DC6FDACA3874}" type="presOf" srcId="{6D709915-6C7D-47C9-96FA-23B211301675}" destId="{152516C1-A446-492F-9365-8939B793FA6E}" srcOrd="0" destOrd="0" presId="urn:microsoft.com/office/officeart/2005/8/layout/orgChart1"/>
    <dgm:cxn modelId="{D5356299-12AB-470F-8052-CF1CD119D0E9}" type="presOf" srcId="{AA0FC568-20C2-410E-A480-17336F7CA89B}" destId="{555C2030-F9D0-4DA0-AEB1-0A81BF82E31D}" srcOrd="0" destOrd="0" presId="urn:microsoft.com/office/officeart/2005/8/layout/orgChart1"/>
    <dgm:cxn modelId="{EBEE5F58-0C9B-410F-B4C0-AD8884E27269}" srcId="{2C7965DF-CA63-4149-B77E-4318C35D9D90}" destId="{CC8F6A6D-097D-4341-B818-F5FFFBFF0A4A}" srcOrd="1" destOrd="0" parTransId="{36760753-5E88-4A47-92D8-A63AF9637899}" sibTransId="{D7365567-64D8-4E54-8E5E-C09B1AF39089}"/>
    <dgm:cxn modelId="{0F90F1FD-4EF6-4FEF-B156-C562B8C40949}" type="presOf" srcId="{9A276133-567D-4583-9291-1085B41A8C88}" destId="{71BC43B1-41A7-4F96-8775-37D0FB40D77A}" srcOrd="0" destOrd="0" presId="urn:microsoft.com/office/officeart/2005/8/layout/orgChart1"/>
    <dgm:cxn modelId="{2DAECE8E-2532-42FD-A81A-44BA992CAEF3}" type="presOf" srcId="{00C7DABC-8334-49A9-9942-31D89BDC6F6E}" destId="{8DCF2AF3-4E0C-4133-8388-3DCF3A191867}" srcOrd="1" destOrd="0" presId="urn:microsoft.com/office/officeart/2005/8/layout/orgChart1"/>
    <dgm:cxn modelId="{7C47DBD4-C2A8-4AED-A81A-95216430847C}" type="presParOf" srcId="{71BC43B1-41A7-4F96-8775-37D0FB40D77A}" destId="{1B8EDE04-532E-4F4C-AB0A-A476CC69C361}" srcOrd="0" destOrd="0" presId="urn:microsoft.com/office/officeart/2005/8/layout/orgChart1"/>
    <dgm:cxn modelId="{B0392734-6309-4EB3-BD13-3874FEC6B6FE}" type="presParOf" srcId="{1B8EDE04-532E-4F4C-AB0A-A476CC69C361}" destId="{F575FE8C-E85B-4272-9478-6778665811A1}" srcOrd="0" destOrd="0" presId="urn:microsoft.com/office/officeart/2005/8/layout/orgChart1"/>
    <dgm:cxn modelId="{5C7BB71D-7843-4F69-9FEF-8313030536AE}" type="presParOf" srcId="{F575FE8C-E85B-4272-9478-6778665811A1}" destId="{9C793FFB-607F-40E3-90CA-C1A67ABF32C6}" srcOrd="0" destOrd="0" presId="urn:microsoft.com/office/officeart/2005/8/layout/orgChart1"/>
    <dgm:cxn modelId="{D6810660-9BE2-4CCB-8EBB-F1B9F527B020}" type="presParOf" srcId="{F575FE8C-E85B-4272-9478-6778665811A1}" destId="{2D24B75B-512E-43C2-8751-133154AEE6E3}" srcOrd="1" destOrd="0" presId="urn:microsoft.com/office/officeart/2005/8/layout/orgChart1"/>
    <dgm:cxn modelId="{4351529C-6BAB-4D43-80EB-36D0BC2FBCF0}" type="presParOf" srcId="{1B8EDE04-532E-4F4C-AB0A-A476CC69C361}" destId="{AA795294-CD7D-4E1F-80B4-33F34F2299A5}" srcOrd="1" destOrd="0" presId="urn:microsoft.com/office/officeart/2005/8/layout/orgChart1"/>
    <dgm:cxn modelId="{7AD49C3E-2167-417C-8EDE-F0FBB3DE2292}" type="presParOf" srcId="{AA795294-CD7D-4E1F-80B4-33F34F2299A5}" destId="{26B8860E-7CB7-4A52-9DB6-F952902D8C85}" srcOrd="0" destOrd="0" presId="urn:microsoft.com/office/officeart/2005/8/layout/orgChart1"/>
    <dgm:cxn modelId="{6FCCB01B-5125-422D-9E53-A8B5E1F5D689}" type="presParOf" srcId="{AA795294-CD7D-4E1F-80B4-33F34F2299A5}" destId="{4F502098-0FCE-4FD1-81B4-AB6B7C1715DD}" srcOrd="1" destOrd="0" presId="urn:microsoft.com/office/officeart/2005/8/layout/orgChart1"/>
    <dgm:cxn modelId="{8CBF01C6-5147-4E4D-9BA4-34B6CC68831D}" type="presParOf" srcId="{4F502098-0FCE-4FD1-81B4-AB6B7C1715DD}" destId="{4FBB1B7A-EDB7-4E19-BB4B-8F973169CC43}" srcOrd="0" destOrd="0" presId="urn:microsoft.com/office/officeart/2005/8/layout/orgChart1"/>
    <dgm:cxn modelId="{69DC9A7A-6039-4C87-BB09-16EB2C454C0B}" type="presParOf" srcId="{4FBB1B7A-EDB7-4E19-BB4B-8F973169CC43}" destId="{580AB503-A7EE-4AAF-AA67-2AD521DAD53C}" srcOrd="0" destOrd="0" presId="urn:microsoft.com/office/officeart/2005/8/layout/orgChart1"/>
    <dgm:cxn modelId="{25661212-BA39-482A-BCC8-9A51A6448A05}" type="presParOf" srcId="{4FBB1B7A-EDB7-4E19-BB4B-8F973169CC43}" destId="{26E55E01-E45C-4BF0-861A-A4FD7568DE46}" srcOrd="1" destOrd="0" presId="urn:microsoft.com/office/officeart/2005/8/layout/orgChart1"/>
    <dgm:cxn modelId="{50BB58D4-9B20-4BF7-9695-A3D32A4D0E5F}" type="presParOf" srcId="{4F502098-0FCE-4FD1-81B4-AB6B7C1715DD}" destId="{103F2949-CA05-4847-B1C2-E1FD39A86328}" srcOrd="1" destOrd="0" presId="urn:microsoft.com/office/officeart/2005/8/layout/orgChart1"/>
    <dgm:cxn modelId="{F958AA13-799D-4F33-9CFE-4D83E30C19BA}" type="presParOf" srcId="{103F2949-CA05-4847-B1C2-E1FD39A86328}" destId="{152516C1-A446-492F-9365-8939B793FA6E}" srcOrd="0" destOrd="0" presId="urn:microsoft.com/office/officeart/2005/8/layout/orgChart1"/>
    <dgm:cxn modelId="{4714958E-3509-4912-9594-E572F22EBE8C}" type="presParOf" srcId="{103F2949-CA05-4847-B1C2-E1FD39A86328}" destId="{36C6171D-7706-4865-8F7F-DFBBC7E23AE9}" srcOrd="1" destOrd="0" presId="urn:microsoft.com/office/officeart/2005/8/layout/orgChart1"/>
    <dgm:cxn modelId="{36C8FE64-6421-4681-8C46-1D06502B664E}" type="presParOf" srcId="{36C6171D-7706-4865-8F7F-DFBBC7E23AE9}" destId="{56572B18-A05A-4A41-B53C-B3295B7C1C7F}" srcOrd="0" destOrd="0" presId="urn:microsoft.com/office/officeart/2005/8/layout/orgChart1"/>
    <dgm:cxn modelId="{C7C3269F-9231-4B24-AB39-A79A18DE131D}" type="presParOf" srcId="{56572B18-A05A-4A41-B53C-B3295B7C1C7F}" destId="{185E3D42-B92E-4293-8F1E-81360AA61D8D}" srcOrd="0" destOrd="0" presId="urn:microsoft.com/office/officeart/2005/8/layout/orgChart1"/>
    <dgm:cxn modelId="{8853AB79-C4F9-4585-9ACF-82BA4ADC8E43}" type="presParOf" srcId="{56572B18-A05A-4A41-B53C-B3295B7C1C7F}" destId="{8DCF2AF3-4E0C-4133-8388-3DCF3A191867}" srcOrd="1" destOrd="0" presId="urn:microsoft.com/office/officeart/2005/8/layout/orgChart1"/>
    <dgm:cxn modelId="{5D43A7E6-3239-49AA-8947-22CAB446F257}" type="presParOf" srcId="{36C6171D-7706-4865-8F7F-DFBBC7E23AE9}" destId="{E95E2783-CCAB-4D48-BDE2-AF7A5064371F}" srcOrd="1" destOrd="0" presId="urn:microsoft.com/office/officeart/2005/8/layout/orgChart1"/>
    <dgm:cxn modelId="{AF000684-0BB9-495C-BA8E-C95DF5321D8F}" type="presParOf" srcId="{36C6171D-7706-4865-8F7F-DFBBC7E23AE9}" destId="{43271EA7-D8C5-46EF-943F-21C121DB7645}" srcOrd="2" destOrd="0" presId="urn:microsoft.com/office/officeart/2005/8/layout/orgChart1"/>
    <dgm:cxn modelId="{792BB396-BE12-4111-A957-9244E9650594}" type="presParOf" srcId="{4F502098-0FCE-4FD1-81B4-AB6B7C1715DD}" destId="{78C47923-B1C4-4C75-AB5F-5D1F37694448}" srcOrd="2" destOrd="0" presId="urn:microsoft.com/office/officeart/2005/8/layout/orgChart1"/>
    <dgm:cxn modelId="{A0F837E5-73C2-4D0E-B59A-754F0109AD9D}" type="presParOf" srcId="{1B8EDE04-532E-4F4C-AB0A-A476CC69C361}" destId="{B4A14EB3-B324-4BA8-9ED1-13CE0C3CC7C8}" srcOrd="2" destOrd="0" presId="urn:microsoft.com/office/officeart/2005/8/layout/orgChart1"/>
    <dgm:cxn modelId="{D97ADAFE-E7DD-4349-A968-DBAB639CC5B5}" type="presParOf" srcId="{B4A14EB3-B324-4BA8-9ED1-13CE0C3CC7C8}" destId="{555C2030-F9D0-4DA0-AEB1-0A81BF82E31D}" srcOrd="0" destOrd="0" presId="urn:microsoft.com/office/officeart/2005/8/layout/orgChart1"/>
    <dgm:cxn modelId="{0CDFC6C2-3AE8-43A5-BCD9-C49EEBCC92A6}" type="presParOf" srcId="{B4A14EB3-B324-4BA8-9ED1-13CE0C3CC7C8}" destId="{B7DDF887-6754-41FB-AAEB-4669D1F53CC4}" srcOrd="1" destOrd="0" presId="urn:microsoft.com/office/officeart/2005/8/layout/orgChart1"/>
    <dgm:cxn modelId="{B99C7AFD-AFEF-41AC-AB2A-F9507555D25B}" type="presParOf" srcId="{B7DDF887-6754-41FB-AAEB-4669D1F53CC4}" destId="{07859BE4-D5D5-4C4F-86AB-F26CCA5DFD9E}" srcOrd="0" destOrd="0" presId="urn:microsoft.com/office/officeart/2005/8/layout/orgChart1"/>
    <dgm:cxn modelId="{D34DF0DE-F265-41B4-9083-67C24B757415}" type="presParOf" srcId="{07859BE4-D5D5-4C4F-86AB-F26CCA5DFD9E}" destId="{BC31787F-60D2-49F2-A0E5-061750D24F80}" srcOrd="0" destOrd="0" presId="urn:microsoft.com/office/officeart/2005/8/layout/orgChart1"/>
    <dgm:cxn modelId="{54A3A771-82CE-4A41-B851-6ED8E38A83D2}" type="presParOf" srcId="{07859BE4-D5D5-4C4F-86AB-F26CCA5DFD9E}" destId="{26274771-C1FB-49EA-9CC6-773C34606C97}" srcOrd="1" destOrd="0" presId="urn:microsoft.com/office/officeart/2005/8/layout/orgChart1"/>
    <dgm:cxn modelId="{6ED68259-4885-4A9A-974B-0BED534CD387}" type="presParOf" srcId="{B7DDF887-6754-41FB-AAEB-4669D1F53CC4}" destId="{3F719719-CA3C-48B9-A337-BC360F60E45C}" srcOrd="1" destOrd="0" presId="urn:microsoft.com/office/officeart/2005/8/layout/orgChart1"/>
    <dgm:cxn modelId="{6BAC40C2-95AF-43AA-958B-2B22E0994DAF}" type="presParOf" srcId="{B7DDF887-6754-41FB-AAEB-4669D1F53CC4}" destId="{28CEE962-794C-42FF-AD5C-1DAE6A7B4F8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276133-567D-4583-9291-1085B41A8C88}" type="doc">
      <dgm:prSet loTypeId="urn:microsoft.com/office/officeart/2005/8/layout/orgChart1" loCatId="hierarchy" qsTypeId="urn:microsoft.com/office/officeart/2005/8/quickstyle/simple1" qsCatId="simple" csTypeId="urn:microsoft.com/office/officeart/2005/8/colors/accent2_2" csCatId="accent2" phldr="1"/>
      <dgm:spPr/>
      <dgm:t>
        <a:bodyPr/>
        <a:lstStyle/>
        <a:p>
          <a:endParaRPr lang="en-CA"/>
        </a:p>
      </dgm:t>
    </dgm:pt>
    <dgm:pt modelId="{2C7965DF-CA63-4149-B77E-4318C35D9D90}">
      <dgm:prSet phldrT="[Text]"/>
      <dgm:spPr/>
      <dgm:t>
        <a:bodyPr/>
        <a:lstStyle/>
        <a:p>
          <a:r>
            <a:rPr lang="en-CA" dirty="0" smtClean="0"/>
            <a:t>Department of Foreign Affairs, Trade &amp; Development</a:t>
          </a:r>
          <a:endParaRPr lang="en-CA" dirty="0"/>
        </a:p>
      </dgm:t>
    </dgm:pt>
    <dgm:pt modelId="{A183D393-A6D1-4FEC-ABE8-4DC11723CA6E}" type="parTrans" cxnId="{383E6194-271B-4779-BD25-D1CE3FB313C0}">
      <dgm:prSet/>
      <dgm:spPr/>
      <dgm:t>
        <a:bodyPr/>
        <a:lstStyle/>
        <a:p>
          <a:endParaRPr lang="en-CA"/>
        </a:p>
      </dgm:t>
    </dgm:pt>
    <dgm:pt modelId="{117C0492-B927-446C-BDA3-A0BCB93B4117}" type="sibTrans" cxnId="{383E6194-271B-4779-BD25-D1CE3FB313C0}">
      <dgm:prSet/>
      <dgm:spPr/>
      <dgm:t>
        <a:bodyPr/>
        <a:lstStyle/>
        <a:p>
          <a:endParaRPr lang="en-CA"/>
        </a:p>
      </dgm:t>
    </dgm:pt>
    <dgm:pt modelId="{D426A014-0D93-45C0-8CB1-4872B3A86D52}" type="asst">
      <dgm:prSet phldrT="[Text]" custT="1"/>
      <dgm:spPr>
        <a:solidFill>
          <a:schemeClr val="accent6">
            <a:lumMod val="40000"/>
            <a:lumOff val="60000"/>
          </a:schemeClr>
        </a:solidFill>
        <a:ln>
          <a:solidFill>
            <a:schemeClr val="accent6">
              <a:lumMod val="40000"/>
              <a:lumOff val="60000"/>
            </a:schemeClr>
          </a:solidFill>
        </a:ln>
      </dgm:spPr>
      <dgm:t>
        <a:bodyPr/>
        <a:lstStyle/>
        <a:p>
          <a:pPr algn="ctr"/>
          <a:r>
            <a:rPr lang="en-CA" sz="2800" b="1" smtClean="0"/>
            <a:t>          </a:t>
          </a:r>
          <a:r>
            <a:rPr lang="en-CA" sz="2400" b="1" smtClean="0"/>
            <a:t>Joint   </a:t>
          </a:r>
          <a:endParaRPr lang="en-CA" sz="2400" b="1" dirty="0"/>
        </a:p>
      </dgm:t>
    </dgm:pt>
    <dgm:pt modelId="{AA0FC568-20C2-410E-A480-17336F7CA89B}" type="parTrans" cxnId="{608F7109-2CE8-4E77-A656-D8B7B2832CB0}">
      <dgm:prSet/>
      <dgm:spPr/>
      <dgm:t>
        <a:bodyPr/>
        <a:lstStyle/>
        <a:p>
          <a:endParaRPr lang="en-CA"/>
        </a:p>
      </dgm:t>
    </dgm:pt>
    <dgm:pt modelId="{151B806E-18EB-46C3-BFC4-680E2D1A7B28}" type="sibTrans" cxnId="{608F7109-2CE8-4E77-A656-D8B7B2832CB0}">
      <dgm:prSet/>
      <dgm:spPr/>
      <dgm:t>
        <a:bodyPr/>
        <a:lstStyle/>
        <a:p>
          <a:endParaRPr lang="en-CA"/>
        </a:p>
      </dgm:t>
    </dgm:pt>
    <dgm:pt modelId="{CC8F6A6D-097D-4341-B818-F5FFFBFF0A4A}">
      <dgm:prSet phldrT="[Text]" custT="1"/>
      <dgm:spPr/>
      <dgm:t>
        <a:bodyPr/>
        <a:lstStyle/>
        <a:p>
          <a:r>
            <a:rPr lang="en-CA" sz="2000" dirty="0" smtClean="0"/>
            <a:t>ISTPP Secretariat</a:t>
          </a:r>
          <a:endParaRPr lang="en-CA" sz="2000" dirty="0"/>
        </a:p>
      </dgm:t>
    </dgm:pt>
    <dgm:pt modelId="{36760753-5E88-4A47-92D8-A63AF9637899}" type="parTrans" cxnId="{EBEE5F58-0C9B-410F-B4C0-AD8884E27269}">
      <dgm:prSet/>
      <dgm:spPr/>
      <dgm:t>
        <a:bodyPr/>
        <a:lstStyle/>
        <a:p>
          <a:endParaRPr lang="en-CA"/>
        </a:p>
      </dgm:t>
    </dgm:pt>
    <dgm:pt modelId="{D7365567-64D8-4E54-8E5E-C09B1AF39089}" type="sibTrans" cxnId="{EBEE5F58-0C9B-410F-B4C0-AD8884E27269}">
      <dgm:prSet/>
      <dgm:spPr/>
      <dgm:t>
        <a:bodyPr/>
        <a:lstStyle/>
        <a:p>
          <a:endParaRPr lang="en-CA"/>
        </a:p>
      </dgm:t>
    </dgm:pt>
    <dgm:pt modelId="{00C7DABC-8334-49A9-9942-31D89BDC6F6E}">
      <dgm:prSet custT="1"/>
      <dgm:spPr/>
      <dgm:t>
        <a:bodyPr/>
        <a:lstStyle/>
        <a:p>
          <a:r>
            <a:rPr lang="en-CA" sz="2000" dirty="0" smtClean="0"/>
            <a:t>ISTPCanada</a:t>
          </a:r>
          <a:endParaRPr lang="en-CA" sz="2000" dirty="0"/>
        </a:p>
      </dgm:t>
    </dgm:pt>
    <dgm:pt modelId="{6D709915-6C7D-47C9-96FA-23B211301675}" type="parTrans" cxnId="{2267B7FE-28FC-41BA-9645-76B0A5DD106B}">
      <dgm:prSet/>
      <dgm:spPr/>
      <dgm:t>
        <a:bodyPr/>
        <a:lstStyle/>
        <a:p>
          <a:endParaRPr lang="en-CA"/>
        </a:p>
      </dgm:t>
    </dgm:pt>
    <dgm:pt modelId="{370D414A-9D7B-4C62-8574-979DC3225323}" type="sibTrans" cxnId="{2267B7FE-28FC-41BA-9645-76B0A5DD106B}">
      <dgm:prSet/>
      <dgm:spPr/>
      <dgm:t>
        <a:bodyPr/>
        <a:lstStyle/>
        <a:p>
          <a:endParaRPr lang="en-CA"/>
        </a:p>
      </dgm:t>
    </dgm:pt>
    <dgm:pt modelId="{71BC43B1-41A7-4F96-8775-37D0FB40D77A}" type="pres">
      <dgm:prSet presAssocID="{9A276133-567D-4583-9291-1085B41A8C88}" presName="hierChild1" presStyleCnt="0">
        <dgm:presLayoutVars>
          <dgm:orgChart val="1"/>
          <dgm:chPref val="1"/>
          <dgm:dir/>
          <dgm:animOne val="branch"/>
          <dgm:animLvl val="lvl"/>
          <dgm:resizeHandles/>
        </dgm:presLayoutVars>
      </dgm:prSet>
      <dgm:spPr/>
      <dgm:t>
        <a:bodyPr/>
        <a:lstStyle/>
        <a:p>
          <a:endParaRPr lang="en-CA"/>
        </a:p>
      </dgm:t>
    </dgm:pt>
    <dgm:pt modelId="{1B8EDE04-532E-4F4C-AB0A-A476CC69C361}" type="pres">
      <dgm:prSet presAssocID="{2C7965DF-CA63-4149-B77E-4318C35D9D90}" presName="hierRoot1" presStyleCnt="0">
        <dgm:presLayoutVars>
          <dgm:hierBranch val="init"/>
        </dgm:presLayoutVars>
      </dgm:prSet>
      <dgm:spPr/>
    </dgm:pt>
    <dgm:pt modelId="{F575FE8C-E85B-4272-9478-6778665811A1}" type="pres">
      <dgm:prSet presAssocID="{2C7965DF-CA63-4149-B77E-4318C35D9D90}" presName="rootComposite1" presStyleCnt="0"/>
      <dgm:spPr/>
    </dgm:pt>
    <dgm:pt modelId="{9C793FFB-607F-40E3-90CA-C1A67ABF32C6}" type="pres">
      <dgm:prSet presAssocID="{2C7965DF-CA63-4149-B77E-4318C35D9D90}" presName="rootText1" presStyleLbl="node0" presStyleIdx="0" presStyleCnt="1" custLinFactNeighborX="-63409" custLinFactNeighborY="-62">
        <dgm:presLayoutVars>
          <dgm:chPref val="3"/>
        </dgm:presLayoutVars>
      </dgm:prSet>
      <dgm:spPr/>
      <dgm:t>
        <a:bodyPr/>
        <a:lstStyle/>
        <a:p>
          <a:endParaRPr lang="en-CA"/>
        </a:p>
      </dgm:t>
    </dgm:pt>
    <dgm:pt modelId="{2D24B75B-512E-43C2-8751-133154AEE6E3}" type="pres">
      <dgm:prSet presAssocID="{2C7965DF-CA63-4149-B77E-4318C35D9D90}" presName="rootConnector1" presStyleLbl="node1" presStyleIdx="0" presStyleCnt="0"/>
      <dgm:spPr/>
      <dgm:t>
        <a:bodyPr/>
        <a:lstStyle/>
        <a:p>
          <a:endParaRPr lang="en-CA"/>
        </a:p>
      </dgm:t>
    </dgm:pt>
    <dgm:pt modelId="{AA795294-CD7D-4E1F-80B4-33F34F2299A5}" type="pres">
      <dgm:prSet presAssocID="{2C7965DF-CA63-4149-B77E-4318C35D9D90}" presName="hierChild2" presStyleCnt="0"/>
      <dgm:spPr/>
    </dgm:pt>
    <dgm:pt modelId="{26B8860E-7CB7-4A52-9DB6-F952902D8C85}" type="pres">
      <dgm:prSet presAssocID="{36760753-5E88-4A47-92D8-A63AF9637899}" presName="Name37" presStyleLbl="parChTrans1D2" presStyleIdx="0" presStyleCnt="2"/>
      <dgm:spPr/>
      <dgm:t>
        <a:bodyPr/>
        <a:lstStyle/>
        <a:p>
          <a:endParaRPr lang="en-CA"/>
        </a:p>
      </dgm:t>
    </dgm:pt>
    <dgm:pt modelId="{4F502098-0FCE-4FD1-81B4-AB6B7C1715DD}" type="pres">
      <dgm:prSet presAssocID="{CC8F6A6D-097D-4341-B818-F5FFFBFF0A4A}" presName="hierRoot2" presStyleCnt="0">
        <dgm:presLayoutVars>
          <dgm:hierBranch val="init"/>
        </dgm:presLayoutVars>
      </dgm:prSet>
      <dgm:spPr/>
    </dgm:pt>
    <dgm:pt modelId="{4FBB1B7A-EDB7-4E19-BB4B-8F973169CC43}" type="pres">
      <dgm:prSet presAssocID="{CC8F6A6D-097D-4341-B818-F5FFFBFF0A4A}" presName="rootComposite" presStyleCnt="0"/>
      <dgm:spPr/>
    </dgm:pt>
    <dgm:pt modelId="{580AB503-A7EE-4AAF-AA67-2AD521DAD53C}" type="pres">
      <dgm:prSet presAssocID="{CC8F6A6D-097D-4341-B818-F5FFFBFF0A4A}" presName="rootText" presStyleLbl="node2" presStyleIdx="0" presStyleCnt="1" custLinFactNeighborX="-63409" custLinFactNeighborY="2915">
        <dgm:presLayoutVars>
          <dgm:chPref val="3"/>
        </dgm:presLayoutVars>
      </dgm:prSet>
      <dgm:spPr/>
      <dgm:t>
        <a:bodyPr/>
        <a:lstStyle/>
        <a:p>
          <a:endParaRPr lang="en-CA"/>
        </a:p>
      </dgm:t>
    </dgm:pt>
    <dgm:pt modelId="{26E55E01-E45C-4BF0-861A-A4FD7568DE46}" type="pres">
      <dgm:prSet presAssocID="{CC8F6A6D-097D-4341-B818-F5FFFBFF0A4A}" presName="rootConnector" presStyleLbl="node2" presStyleIdx="0" presStyleCnt="1"/>
      <dgm:spPr/>
      <dgm:t>
        <a:bodyPr/>
        <a:lstStyle/>
        <a:p>
          <a:endParaRPr lang="en-CA"/>
        </a:p>
      </dgm:t>
    </dgm:pt>
    <dgm:pt modelId="{103F2949-CA05-4847-B1C2-E1FD39A86328}" type="pres">
      <dgm:prSet presAssocID="{CC8F6A6D-097D-4341-B818-F5FFFBFF0A4A}" presName="hierChild4" presStyleCnt="0"/>
      <dgm:spPr/>
    </dgm:pt>
    <dgm:pt modelId="{6E93A521-99DF-48A2-A656-67EA6BE90D22}" type="pres">
      <dgm:prSet presAssocID="{6D709915-6C7D-47C9-96FA-23B211301675}" presName="Name37" presStyleLbl="parChTrans1D3" presStyleIdx="0" presStyleCnt="1"/>
      <dgm:spPr/>
      <dgm:t>
        <a:bodyPr/>
        <a:lstStyle/>
        <a:p>
          <a:endParaRPr lang="en-CA"/>
        </a:p>
      </dgm:t>
    </dgm:pt>
    <dgm:pt modelId="{36C6171D-7706-4865-8F7F-DFBBC7E23AE9}" type="pres">
      <dgm:prSet presAssocID="{00C7DABC-8334-49A9-9942-31D89BDC6F6E}" presName="hierRoot2" presStyleCnt="0">
        <dgm:presLayoutVars>
          <dgm:hierBranch val="init"/>
        </dgm:presLayoutVars>
      </dgm:prSet>
      <dgm:spPr/>
    </dgm:pt>
    <dgm:pt modelId="{56572B18-A05A-4A41-B53C-B3295B7C1C7F}" type="pres">
      <dgm:prSet presAssocID="{00C7DABC-8334-49A9-9942-31D89BDC6F6E}" presName="rootComposite" presStyleCnt="0"/>
      <dgm:spPr/>
    </dgm:pt>
    <dgm:pt modelId="{185E3D42-B92E-4293-8F1E-81360AA61D8D}" type="pres">
      <dgm:prSet presAssocID="{00C7DABC-8334-49A9-9942-31D89BDC6F6E}" presName="rootText" presStyleLbl="node3" presStyleIdx="0" presStyleCnt="1" custLinFactNeighborX="7250" custLinFactNeighborY="-3568">
        <dgm:presLayoutVars>
          <dgm:chPref val="3"/>
        </dgm:presLayoutVars>
      </dgm:prSet>
      <dgm:spPr/>
      <dgm:t>
        <a:bodyPr/>
        <a:lstStyle/>
        <a:p>
          <a:endParaRPr lang="en-CA"/>
        </a:p>
      </dgm:t>
    </dgm:pt>
    <dgm:pt modelId="{8DCF2AF3-4E0C-4133-8388-3DCF3A191867}" type="pres">
      <dgm:prSet presAssocID="{00C7DABC-8334-49A9-9942-31D89BDC6F6E}" presName="rootConnector" presStyleLbl="node3" presStyleIdx="0" presStyleCnt="1"/>
      <dgm:spPr/>
      <dgm:t>
        <a:bodyPr/>
        <a:lstStyle/>
        <a:p>
          <a:endParaRPr lang="en-CA"/>
        </a:p>
      </dgm:t>
    </dgm:pt>
    <dgm:pt modelId="{E95E2783-CCAB-4D48-BDE2-AF7A5064371F}" type="pres">
      <dgm:prSet presAssocID="{00C7DABC-8334-49A9-9942-31D89BDC6F6E}" presName="hierChild4" presStyleCnt="0"/>
      <dgm:spPr/>
    </dgm:pt>
    <dgm:pt modelId="{43271EA7-D8C5-46EF-943F-21C121DB7645}" type="pres">
      <dgm:prSet presAssocID="{00C7DABC-8334-49A9-9942-31D89BDC6F6E}" presName="hierChild5" presStyleCnt="0"/>
      <dgm:spPr/>
    </dgm:pt>
    <dgm:pt modelId="{78C47923-B1C4-4C75-AB5F-5D1F37694448}" type="pres">
      <dgm:prSet presAssocID="{CC8F6A6D-097D-4341-B818-F5FFFBFF0A4A}" presName="hierChild5" presStyleCnt="0"/>
      <dgm:spPr/>
    </dgm:pt>
    <dgm:pt modelId="{B4A14EB3-B324-4BA8-9ED1-13CE0C3CC7C8}" type="pres">
      <dgm:prSet presAssocID="{2C7965DF-CA63-4149-B77E-4318C35D9D90}" presName="hierChild3" presStyleCnt="0"/>
      <dgm:spPr/>
    </dgm:pt>
    <dgm:pt modelId="{555C2030-F9D0-4DA0-AEB1-0A81BF82E31D}" type="pres">
      <dgm:prSet presAssocID="{AA0FC568-20C2-410E-A480-17336F7CA89B}" presName="Name111" presStyleLbl="parChTrans1D2" presStyleIdx="1" presStyleCnt="2"/>
      <dgm:spPr/>
      <dgm:t>
        <a:bodyPr/>
        <a:lstStyle/>
        <a:p>
          <a:endParaRPr lang="en-CA"/>
        </a:p>
      </dgm:t>
    </dgm:pt>
    <dgm:pt modelId="{B7DDF887-6754-41FB-AAEB-4669D1F53CC4}" type="pres">
      <dgm:prSet presAssocID="{D426A014-0D93-45C0-8CB1-4872B3A86D52}" presName="hierRoot3" presStyleCnt="0">
        <dgm:presLayoutVars>
          <dgm:hierBranch val="init"/>
        </dgm:presLayoutVars>
      </dgm:prSet>
      <dgm:spPr/>
    </dgm:pt>
    <dgm:pt modelId="{07859BE4-D5D5-4C4F-86AB-F26CCA5DFD9E}" type="pres">
      <dgm:prSet presAssocID="{D426A014-0D93-45C0-8CB1-4872B3A86D52}" presName="rootComposite3" presStyleCnt="0"/>
      <dgm:spPr/>
    </dgm:pt>
    <dgm:pt modelId="{BC31787F-60D2-49F2-A0E5-061750D24F80}" type="pres">
      <dgm:prSet presAssocID="{D426A014-0D93-45C0-8CB1-4872B3A86D52}" presName="rootText3" presStyleLbl="asst1" presStyleIdx="0" presStyleCnt="1" custLinFactX="48554" custLinFactNeighborX="100000" custLinFactNeighborY="1420">
        <dgm:presLayoutVars>
          <dgm:chPref val="3"/>
        </dgm:presLayoutVars>
      </dgm:prSet>
      <dgm:spPr/>
      <dgm:t>
        <a:bodyPr/>
        <a:lstStyle/>
        <a:p>
          <a:endParaRPr lang="en-CA"/>
        </a:p>
      </dgm:t>
    </dgm:pt>
    <dgm:pt modelId="{26274771-C1FB-49EA-9CC6-773C34606C97}" type="pres">
      <dgm:prSet presAssocID="{D426A014-0D93-45C0-8CB1-4872B3A86D52}" presName="rootConnector3" presStyleLbl="asst1" presStyleIdx="0" presStyleCnt="1"/>
      <dgm:spPr/>
      <dgm:t>
        <a:bodyPr/>
        <a:lstStyle/>
        <a:p>
          <a:endParaRPr lang="en-CA"/>
        </a:p>
      </dgm:t>
    </dgm:pt>
    <dgm:pt modelId="{3F719719-CA3C-48B9-A337-BC360F60E45C}" type="pres">
      <dgm:prSet presAssocID="{D426A014-0D93-45C0-8CB1-4872B3A86D52}" presName="hierChild6" presStyleCnt="0"/>
      <dgm:spPr/>
    </dgm:pt>
    <dgm:pt modelId="{28CEE962-794C-42FF-AD5C-1DAE6A7B4F8C}" type="pres">
      <dgm:prSet presAssocID="{D426A014-0D93-45C0-8CB1-4872B3A86D52}" presName="hierChild7" presStyleCnt="0"/>
      <dgm:spPr/>
    </dgm:pt>
  </dgm:ptLst>
  <dgm:cxnLst>
    <dgm:cxn modelId="{608F7109-2CE8-4E77-A656-D8B7B2832CB0}" srcId="{2C7965DF-CA63-4149-B77E-4318C35D9D90}" destId="{D426A014-0D93-45C0-8CB1-4872B3A86D52}" srcOrd="0" destOrd="0" parTransId="{AA0FC568-20C2-410E-A480-17336F7CA89B}" sibTransId="{151B806E-18EB-46C3-BFC4-680E2D1A7B28}"/>
    <dgm:cxn modelId="{383E6194-271B-4779-BD25-D1CE3FB313C0}" srcId="{9A276133-567D-4583-9291-1085B41A8C88}" destId="{2C7965DF-CA63-4149-B77E-4318C35D9D90}" srcOrd="0" destOrd="0" parTransId="{A183D393-A6D1-4FEC-ABE8-4DC11723CA6E}" sibTransId="{117C0492-B927-446C-BDA3-A0BCB93B4117}"/>
    <dgm:cxn modelId="{AAD72DD8-F033-40E2-92D1-814C4BCC8446}" type="presOf" srcId="{2C7965DF-CA63-4149-B77E-4318C35D9D90}" destId="{2D24B75B-512E-43C2-8751-133154AEE6E3}" srcOrd="1" destOrd="0" presId="urn:microsoft.com/office/officeart/2005/8/layout/orgChart1"/>
    <dgm:cxn modelId="{0860E9B9-F329-4E38-874C-F172E08848EA}" type="presOf" srcId="{D426A014-0D93-45C0-8CB1-4872B3A86D52}" destId="{BC31787F-60D2-49F2-A0E5-061750D24F80}" srcOrd="0" destOrd="0" presId="urn:microsoft.com/office/officeart/2005/8/layout/orgChart1"/>
    <dgm:cxn modelId="{25C5D4F0-5FA2-4E39-AFD0-F0FE39DF9D32}" type="presOf" srcId="{36760753-5E88-4A47-92D8-A63AF9637899}" destId="{26B8860E-7CB7-4A52-9DB6-F952902D8C85}" srcOrd="0" destOrd="0" presId="urn:microsoft.com/office/officeart/2005/8/layout/orgChart1"/>
    <dgm:cxn modelId="{B94D94AE-05D7-491E-BAB9-3DA5E90AC843}" type="presOf" srcId="{2C7965DF-CA63-4149-B77E-4318C35D9D90}" destId="{9C793FFB-607F-40E3-90CA-C1A67ABF32C6}" srcOrd="0" destOrd="0" presId="urn:microsoft.com/office/officeart/2005/8/layout/orgChart1"/>
    <dgm:cxn modelId="{F924AC1B-EA28-476C-AECF-B3E339EA409F}" type="presOf" srcId="{CC8F6A6D-097D-4341-B818-F5FFFBFF0A4A}" destId="{580AB503-A7EE-4AAF-AA67-2AD521DAD53C}" srcOrd="0" destOrd="0" presId="urn:microsoft.com/office/officeart/2005/8/layout/orgChart1"/>
    <dgm:cxn modelId="{2267B7FE-28FC-41BA-9645-76B0A5DD106B}" srcId="{CC8F6A6D-097D-4341-B818-F5FFFBFF0A4A}" destId="{00C7DABC-8334-49A9-9942-31D89BDC6F6E}" srcOrd="0" destOrd="0" parTransId="{6D709915-6C7D-47C9-96FA-23B211301675}" sibTransId="{370D414A-9D7B-4C62-8574-979DC3225323}"/>
    <dgm:cxn modelId="{516360E2-317E-4C99-AC9B-26902A98E52C}" type="presOf" srcId="{9A276133-567D-4583-9291-1085B41A8C88}" destId="{71BC43B1-41A7-4F96-8775-37D0FB40D77A}" srcOrd="0" destOrd="0" presId="urn:microsoft.com/office/officeart/2005/8/layout/orgChart1"/>
    <dgm:cxn modelId="{5F3DFB6E-1716-4EE7-B022-883C50DBC4C9}" type="presOf" srcId="{00C7DABC-8334-49A9-9942-31D89BDC6F6E}" destId="{185E3D42-B92E-4293-8F1E-81360AA61D8D}" srcOrd="0" destOrd="0" presId="urn:microsoft.com/office/officeart/2005/8/layout/orgChart1"/>
    <dgm:cxn modelId="{03658C13-1659-4C51-881E-A20735B828D2}" type="presOf" srcId="{D426A014-0D93-45C0-8CB1-4872B3A86D52}" destId="{26274771-C1FB-49EA-9CC6-773C34606C97}" srcOrd="1" destOrd="0" presId="urn:microsoft.com/office/officeart/2005/8/layout/orgChart1"/>
    <dgm:cxn modelId="{EBEE5F58-0C9B-410F-B4C0-AD8884E27269}" srcId="{2C7965DF-CA63-4149-B77E-4318C35D9D90}" destId="{CC8F6A6D-097D-4341-B818-F5FFFBFF0A4A}" srcOrd="1" destOrd="0" parTransId="{36760753-5E88-4A47-92D8-A63AF9637899}" sibTransId="{D7365567-64D8-4E54-8E5E-C09B1AF39089}"/>
    <dgm:cxn modelId="{554F63DB-98C1-4FA2-B03D-000A08809BC0}" type="presOf" srcId="{00C7DABC-8334-49A9-9942-31D89BDC6F6E}" destId="{8DCF2AF3-4E0C-4133-8388-3DCF3A191867}" srcOrd="1" destOrd="0" presId="urn:microsoft.com/office/officeart/2005/8/layout/orgChart1"/>
    <dgm:cxn modelId="{19E8FBFF-6A1A-4856-8EE4-716731BD88C8}" type="presOf" srcId="{6D709915-6C7D-47C9-96FA-23B211301675}" destId="{6E93A521-99DF-48A2-A656-67EA6BE90D22}" srcOrd="0" destOrd="0" presId="urn:microsoft.com/office/officeart/2005/8/layout/orgChart1"/>
    <dgm:cxn modelId="{DE28EC87-BF85-4B08-B3C6-45511BE7FD7D}" type="presOf" srcId="{AA0FC568-20C2-410E-A480-17336F7CA89B}" destId="{555C2030-F9D0-4DA0-AEB1-0A81BF82E31D}" srcOrd="0" destOrd="0" presId="urn:microsoft.com/office/officeart/2005/8/layout/orgChart1"/>
    <dgm:cxn modelId="{925644C8-21D1-4DF0-92A4-0CAB11C3AE0D}" type="presOf" srcId="{CC8F6A6D-097D-4341-B818-F5FFFBFF0A4A}" destId="{26E55E01-E45C-4BF0-861A-A4FD7568DE46}" srcOrd="1" destOrd="0" presId="urn:microsoft.com/office/officeart/2005/8/layout/orgChart1"/>
    <dgm:cxn modelId="{A3739AF8-E6F3-4934-AF24-C0FD54332485}" type="presParOf" srcId="{71BC43B1-41A7-4F96-8775-37D0FB40D77A}" destId="{1B8EDE04-532E-4F4C-AB0A-A476CC69C361}" srcOrd="0" destOrd="0" presId="urn:microsoft.com/office/officeart/2005/8/layout/orgChart1"/>
    <dgm:cxn modelId="{6F44FBE4-20B3-4514-B912-76444FB48AB7}" type="presParOf" srcId="{1B8EDE04-532E-4F4C-AB0A-A476CC69C361}" destId="{F575FE8C-E85B-4272-9478-6778665811A1}" srcOrd="0" destOrd="0" presId="urn:microsoft.com/office/officeart/2005/8/layout/orgChart1"/>
    <dgm:cxn modelId="{3DE305E6-57E0-4686-9001-076F21B54911}" type="presParOf" srcId="{F575FE8C-E85B-4272-9478-6778665811A1}" destId="{9C793FFB-607F-40E3-90CA-C1A67ABF32C6}" srcOrd="0" destOrd="0" presId="urn:microsoft.com/office/officeart/2005/8/layout/orgChart1"/>
    <dgm:cxn modelId="{39D52961-A6CE-40E5-A603-21A631BF0555}" type="presParOf" srcId="{F575FE8C-E85B-4272-9478-6778665811A1}" destId="{2D24B75B-512E-43C2-8751-133154AEE6E3}" srcOrd="1" destOrd="0" presId="urn:microsoft.com/office/officeart/2005/8/layout/orgChart1"/>
    <dgm:cxn modelId="{072E9C74-07ED-4191-9FB5-A10E97F4FD29}" type="presParOf" srcId="{1B8EDE04-532E-4F4C-AB0A-A476CC69C361}" destId="{AA795294-CD7D-4E1F-80B4-33F34F2299A5}" srcOrd="1" destOrd="0" presId="urn:microsoft.com/office/officeart/2005/8/layout/orgChart1"/>
    <dgm:cxn modelId="{3FD61262-74E3-412F-B07A-39865F3FF773}" type="presParOf" srcId="{AA795294-CD7D-4E1F-80B4-33F34F2299A5}" destId="{26B8860E-7CB7-4A52-9DB6-F952902D8C85}" srcOrd="0" destOrd="0" presId="urn:microsoft.com/office/officeart/2005/8/layout/orgChart1"/>
    <dgm:cxn modelId="{2660865D-9561-410F-A0E4-EA95CFFC1523}" type="presParOf" srcId="{AA795294-CD7D-4E1F-80B4-33F34F2299A5}" destId="{4F502098-0FCE-4FD1-81B4-AB6B7C1715DD}" srcOrd="1" destOrd="0" presId="urn:microsoft.com/office/officeart/2005/8/layout/orgChart1"/>
    <dgm:cxn modelId="{37403BC1-E38F-4EBA-BB8E-BB7159D37F2E}" type="presParOf" srcId="{4F502098-0FCE-4FD1-81B4-AB6B7C1715DD}" destId="{4FBB1B7A-EDB7-4E19-BB4B-8F973169CC43}" srcOrd="0" destOrd="0" presId="urn:microsoft.com/office/officeart/2005/8/layout/orgChart1"/>
    <dgm:cxn modelId="{A2E17FD4-0B0E-4090-8BFA-FC613F3EA910}" type="presParOf" srcId="{4FBB1B7A-EDB7-4E19-BB4B-8F973169CC43}" destId="{580AB503-A7EE-4AAF-AA67-2AD521DAD53C}" srcOrd="0" destOrd="0" presId="urn:microsoft.com/office/officeart/2005/8/layout/orgChart1"/>
    <dgm:cxn modelId="{8D98D531-FBEB-4F49-ACF4-7397A6F8AECE}" type="presParOf" srcId="{4FBB1B7A-EDB7-4E19-BB4B-8F973169CC43}" destId="{26E55E01-E45C-4BF0-861A-A4FD7568DE46}" srcOrd="1" destOrd="0" presId="urn:microsoft.com/office/officeart/2005/8/layout/orgChart1"/>
    <dgm:cxn modelId="{EBDC31CE-79C9-4E71-A380-EA3BEC4F291E}" type="presParOf" srcId="{4F502098-0FCE-4FD1-81B4-AB6B7C1715DD}" destId="{103F2949-CA05-4847-B1C2-E1FD39A86328}" srcOrd="1" destOrd="0" presId="urn:microsoft.com/office/officeart/2005/8/layout/orgChart1"/>
    <dgm:cxn modelId="{F3BF0B05-2978-4CBC-8D7D-2064ADDD3A79}" type="presParOf" srcId="{103F2949-CA05-4847-B1C2-E1FD39A86328}" destId="{6E93A521-99DF-48A2-A656-67EA6BE90D22}" srcOrd="0" destOrd="0" presId="urn:microsoft.com/office/officeart/2005/8/layout/orgChart1"/>
    <dgm:cxn modelId="{959CEB27-13E7-49AD-B0E6-4DAD115B311F}" type="presParOf" srcId="{103F2949-CA05-4847-B1C2-E1FD39A86328}" destId="{36C6171D-7706-4865-8F7F-DFBBC7E23AE9}" srcOrd="1" destOrd="0" presId="urn:microsoft.com/office/officeart/2005/8/layout/orgChart1"/>
    <dgm:cxn modelId="{4D4D5475-97A8-4166-972A-662293859B10}" type="presParOf" srcId="{36C6171D-7706-4865-8F7F-DFBBC7E23AE9}" destId="{56572B18-A05A-4A41-B53C-B3295B7C1C7F}" srcOrd="0" destOrd="0" presId="urn:microsoft.com/office/officeart/2005/8/layout/orgChart1"/>
    <dgm:cxn modelId="{851D1401-F24C-4886-8EC1-DFF5E1627D37}" type="presParOf" srcId="{56572B18-A05A-4A41-B53C-B3295B7C1C7F}" destId="{185E3D42-B92E-4293-8F1E-81360AA61D8D}" srcOrd="0" destOrd="0" presId="urn:microsoft.com/office/officeart/2005/8/layout/orgChart1"/>
    <dgm:cxn modelId="{596CE677-D2B0-4C7B-9461-0C7CEA3CE3E6}" type="presParOf" srcId="{56572B18-A05A-4A41-B53C-B3295B7C1C7F}" destId="{8DCF2AF3-4E0C-4133-8388-3DCF3A191867}" srcOrd="1" destOrd="0" presId="urn:microsoft.com/office/officeart/2005/8/layout/orgChart1"/>
    <dgm:cxn modelId="{7709FBB6-5CFF-48D0-8903-4DFA2FFF17B7}" type="presParOf" srcId="{36C6171D-7706-4865-8F7F-DFBBC7E23AE9}" destId="{E95E2783-CCAB-4D48-BDE2-AF7A5064371F}" srcOrd="1" destOrd="0" presId="urn:microsoft.com/office/officeart/2005/8/layout/orgChart1"/>
    <dgm:cxn modelId="{83380D6D-94AF-487A-9F4D-3A2318AEA4A4}" type="presParOf" srcId="{36C6171D-7706-4865-8F7F-DFBBC7E23AE9}" destId="{43271EA7-D8C5-46EF-943F-21C121DB7645}" srcOrd="2" destOrd="0" presId="urn:microsoft.com/office/officeart/2005/8/layout/orgChart1"/>
    <dgm:cxn modelId="{6F932037-5BDA-4DD5-9F96-B238B5C43606}" type="presParOf" srcId="{4F502098-0FCE-4FD1-81B4-AB6B7C1715DD}" destId="{78C47923-B1C4-4C75-AB5F-5D1F37694448}" srcOrd="2" destOrd="0" presId="urn:microsoft.com/office/officeart/2005/8/layout/orgChart1"/>
    <dgm:cxn modelId="{085979C7-6432-46E0-A59F-7738FF7CB0AA}" type="presParOf" srcId="{1B8EDE04-532E-4F4C-AB0A-A476CC69C361}" destId="{B4A14EB3-B324-4BA8-9ED1-13CE0C3CC7C8}" srcOrd="2" destOrd="0" presId="urn:microsoft.com/office/officeart/2005/8/layout/orgChart1"/>
    <dgm:cxn modelId="{DE292BAD-CDBC-4D35-A827-236DDC63B2EF}" type="presParOf" srcId="{B4A14EB3-B324-4BA8-9ED1-13CE0C3CC7C8}" destId="{555C2030-F9D0-4DA0-AEB1-0A81BF82E31D}" srcOrd="0" destOrd="0" presId="urn:microsoft.com/office/officeart/2005/8/layout/orgChart1"/>
    <dgm:cxn modelId="{9F448D5E-B9F9-45B8-9818-990DB9D3C86B}" type="presParOf" srcId="{B4A14EB3-B324-4BA8-9ED1-13CE0C3CC7C8}" destId="{B7DDF887-6754-41FB-AAEB-4669D1F53CC4}" srcOrd="1" destOrd="0" presId="urn:microsoft.com/office/officeart/2005/8/layout/orgChart1"/>
    <dgm:cxn modelId="{F9F684B6-B24A-4A63-8C16-1A98B5C1BD0A}" type="presParOf" srcId="{B7DDF887-6754-41FB-AAEB-4669D1F53CC4}" destId="{07859BE4-D5D5-4C4F-86AB-F26CCA5DFD9E}" srcOrd="0" destOrd="0" presId="urn:microsoft.com/office/officeart/2005/8/layout/orgChart1"/>
    <dgm:cxn modelId="{C43D59C1-3B4D-4D61-89CA-D592FE8A0535}" type="presParOf" srcId="{07859BE4-D5D5-4C4F-86AB-F26CCA5DFD9E}" destId="{BC31787F-60D2-49F2-A0E5-061750D24F80}" srcOrd="0" destOrd="0" presId="urn:microsoft.com/office/officeart/2005/8/layout/orgChart1"/>
    <dgm:cxn modelId="{A8537B7E-1330-465B-9C3A-19DF20F70CE2}" type="presParOf" srcId="{07859BE4-D5D5-4C4F-86AB-F26CCA5DFD9E}" destId="{26274771-C1FB-49EA-9CC6-773C34606C97}" srcOrd="1" destOrd="0" presId="urn:microsoft.com/office/officeart/2005/8/layout/orgChart1"/>
    <dgm:cxn modelId="{94D57EEB-CE90-44F5-B0F9-644035ADF177}" type="presParOf" srcId="{B7DDF887-6754-41FB-AAEB-4669D1F53CC4}" destId="{3F719719-CA3C-48B9-A337-BC360F60E45C}" srcOrd="1" destOrd="0" presId="urn:microsoft.com/office/officeart/2005/8/layout/orgChart1"/>
    <dgm:cxn modelId="{129CD974-8900-4333-BF68-DEF99390CD96}" type="presParOf" srcId="{B7DDF887-6754-41FB-AAEB-4669D1F53CC4}" destId="{28CEE962-794C-42FF-AD5C-1DAE6A7B4F8C}"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728" tIns="46863" rIns="93728" bIns="46863" numCol="1" anchor="t" anchorCtr="0" compatLnSpc="1">
            <a:prstTxWarp prst="textNoShape">
              <a:avLst/>
            </a:prstTxWarp>
          </a:bodyPr>
          <a:lstStyle>
            <a:lvl1pPr algn="l" defTabSz="938213">
              <a:defRPr sz="1200" b="0">
                <a:latin typeface="Times"/>
              </a:defRPr>
            </a:lvl1pPr>
          </a:lstStyle>
          <a:p>
            <a:endParaRPr lang="en-US"/>
          </a:p>
        </p:txBody>
      </p:sp>
      <p:sp>
        <p:nvSpPr>
          <p:cNvPr id="1741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728" tIns="46863" rIns="93728" bIns="46863" numCol="1" anchor="t" anchorCtr="0" compatLnSpc="1">
            <a:prstTxWarp prst="textNoShape">
              <a:avLst/>
            </a:prstTxWarp>
          </a:bodyPr>
          <a:lstStyle>
            <a:lvl1pPr algn="r" defTabSz="938213">
              <a:defRPr sz="1200" b="0">
                <a:latin typeface="Times"/>
              </a:defRPr>
            </a:lvl1pPr>
          </a:lstStyle>
          <a:p>
            <a:endParaRPr lang="en-US"/>
          </a:p>
        </p:txBody>
      </p:sp>
      <p:sp>
        <p:nvSpPr>
          <p:cNvPr id="1741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728" tIns="46863" rIns="93728" bIns="46863" numCol="1" anchor="b" anchorCtr="0" compatLnSpc="1">
            <a:prstTxWarp prst="textNoShape">
              <a:avLst/>
            </a:prstTxWarp>
          </a:bodyPr>
          <a:lstStyle>
            <a:lvl1pPr algn="l" defTabSz="938213">
              <a:defRPr sz="1200" b="0">
                <a:latin typeface="Times"/>
              </a:defRPr>
            </a:lvl1pPr>
          </a:lstStyle>
          <a:p>
            <a:endParaRPr lang="en-US"/>
          </a:p>
        </p:txBody>
      </p:sp>
      <p:sp>
        <p:nvSpPr>
          <p:cNvPr id="1741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728" tIns="46863" rIns="93728" bIns="46863" numCol="1" anchor="b" anchorCtr="0" compatLnSpc="1">
            <a:prstTxWarp prst="textNoShape">
              <a:avLst/>
            </a:prstTxWarp>
          </a:bodyPr>
          <a:lstStyle>
            <a:lvl1pPr algn="r" defTabSz="938213">
              <a:defRPr sz="1200" b="0">
                <a:latin typeface="Times"/>
              </a:defRPr>
            </a:lvl1pPr>
          </a:lstStyle>
          <a:p>
            <a:fld id="{FA68AD90-B21F-4BF1-8633-998C9DE4DFE2}" type="slidenum">
              <a:rPr lang="en-US"/>
              <a:pPr/>
              <a:t>‹#›</a:t>
            </a:fld>
            <a:endParaRPr lang="en-US"/>
          </a:p>
        </p:txBody>
      </p:sp>
    </p:spTree>
    <p:extLst>
      <p:ext uri="{BB962C8B-B14F-4D97-AF65-F5344CB8AC3E}">
        <p14:creationId xmlns:p14="http://schemas.microsoft.com/office/powerpoint/2010/main" val="3880491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8475" cy="469900"/>
          </a:xfrm>
          <a:prstGeom prst="rect">
            <a:avLst/>
          </a:prstGeom>
          <a:noFill/>
          <a:ln w="9525">
            <a:noFill/>
            <a:miter lim="800000"/>
            <a:headEnd/>
            <a:tailEnd/>
          </a:ln>
          <a:effectLst/>
        </p:spPr>
        <p:txBody>
          <a:bodyPr vert="horz" wrap="square" lIns="93728" tIns="46863" rIns="93728" bIns="46863" numCol="1" anchor="t" anchorCtr="0" compatLnSpc="1">
            <a:prstTxWarp prst="textNoShape">
              <a:avLst/>
            </a:prstTxWarp>
          </a:bodyPr>
          <a:lstStyle>
            <a:lvl1pPr algn="l" defTabSz="938213">
              <a:defRPr sz="1200" b="0">
                <a:latin typeface="Times"/>
              </a:defRPr>
            </a:lvl1pPr>
          </a:lstStyle>
          <a:p>
            <a:endParaRPr lang="en-US"/>
          </a:p>
        </p:txBody>
      </p:sp>
      <p:sp>
        <p:nvSpPr>
          <p:cNvPr id="24579" name="Rectangle 3"/>
          <p:cNvSpPr>
            <a:spLocks noGrp="1" noChangeArrowheads="1"/>
          </p:cNvSpPr>
          <p:nvPr>
            <p:ph type="dt" idx="1"/>
          </p:nvPr>
        </p:nvSpPr>
        <p:spPr bwMode="auto">
          <a:xfrm>
            <a:off x="3971925" y="0"/>
            <a:ext cx="3038475" cy="469900"/>
          </a:xfrm>
          <a:prstGeom prst="rect">
            <a:avLst/>
          </a:prstGeom>
          <a:noFill/>
          <a:ln w="9525">
            <a:noFill/>
            <a:miter lim="800000"/>
            <a:headEnd/>
            <a:tailEnd/>
          </a:ln>
          <a:effectLst/>
        </p:spPr>
        <p:txBody>
          <a:bodyPr vert="horz" wrap="square" lIns="93728" tIns="46863" rIns="93728" bIns="46863" numCol="1" anchor="t" anchorCtr="0" compatLnSpc="1">
            <a:prstTxWarp prst="textNoShape">
              <a:avLst/>
            </a:prstTxWarp>
          </a:bodyPr>
          <a:lstStyle>
            <a:lvl1pPr algn="r" defTabSz="938213">
              <a:defRPr sz="1200" b="0">
                <a:latin typeface="Times"/>
              </a:defRPr>
            </a:lvl1pPr>
          </a:lstStyle>
          <a:p>
            <a:endParaRPr lang="en-US"/>
          </a:p>
        </p:txBody>
      </p:sp>
      <p:sp>
        <p:nvSpPr>
          <p:cNvPr id="35844" name="Rectangle 4"/>
          <p:cNvSpPr>
            <a:spLocks noGrp="1" noRot="1" noChangeAspect="1" noChangeArrowheads="1" noTextEdit="1"/>
          </p:cNvSpPr>
          <p:nvPr>
            <p:ph type="sldImg" idx="2"/>
          </p:nvPr>
        </p:nvSpPr>
        <p:spPr bwMode="auto">
          <a:xfrm>
            <a:off x="1206500" y="704850"/>
            <a:ext cx="4597400" cy="344805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935038" y="4387850"/>
            <a:ext cx="5140325" cy="4230688"/>
          </a:xfrm>
          <a:prstGeom prst="rect">
            <a:avLst/>
          </a:prstGeom>
          <a:noFill/>
          <a:ln w="9525">
            <a:noFill/>
            <a:miter lim="800000"/>
            <a:headEnd/>
            <a:tailEnd/>
          </a:ln>
          <a:effectLst/>
        </p:spPr>
        <p:txBody>
          <a:bodyPr vert="horz" wrap="square" lIns="93728" tIns="46863" rIns="93728" bIns="4686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853488"/>
            <a:ext cx="3038475" cy="469900"/>
          </a:xfrm>
          <a:prstGeom prst="rect">
            <a:avLst/>
          </a:prstGeom>
          <a:noFill/>
          <a:ln w="9525">
            <a:noFill/>
            <a:miter lim="800000"/>
            <a:headEnd/>
            <a:tailEnd/>
          </a:ln>
          <a:effectLst/>
        </p:spPr>
        <p:txBody>
          <a:bodyPr vert="horz" wrap="square" lIns="93728" tIns="46863" rIns="93728" bIns="46863" numCol="1" anchor="b" anchorCtr="0" compatLnSpc="1">
            <a:prstTxWarp prst="textNoShape">
              <a:avLst/>
            </a:prstTxWarp>
          </a:bodyPr>
          <a:lstStyle>
            <a:lvl1pPr algn="l" defTabSz="938213">
              <a:defRPr sz="1200" b="0">
                <a:latin typeface="Times"/>
              </a:defRPr>
            </a:lvl1pPr>
          </a:lstStyle>
          <a:p>
            <a:endParaRPr lang="en-US"/>
          </a:p>
        </p:txBody>
      </p:sp>
      <p:sp>
        <p:nvSpPr>
          <p:cNvPr id="24583" name="Rectangle 7"/>
          <p:cNvSpPr>
            <a:spLocks noGrp="1" noChangeArrowheads="1"/>
          </p:cNvSpPr>
          <p:nvPr>
            <p:ph type="sldNum" sz="quarter" idx="5"/>
          </p:nvPr>
        </p:nvSpPr>
        <p:spPr bwMode="auto">
          <a:xfrm>
            <a:off x="3971925" y="8853488"/>
            <a:ext cx="3038475" cy="469900"/>
          </a:xfrm>
          <a:prstGeom prst="rect">
            <a:avLst/>
          </a:prstGeom>
          <a:noFill/>
          <a:ln w="9525">
            <a:noFill/>
            <a:miter lim="800000"/>
            <a:headEnd/>
            <a:tailEnd/>
          </a:ln>
          <a:effectLst/>
        </p:spPr>
        <p:txBody>
          <a:bodyPr vert="horz" wrap="square" lIns="93728" tIns="46863" rIns="93728" bIns="46863" numCol="1" anchor="b" anchorCtr="0" compatLnSpc="1">
            <a:prstTxWarp prst="textNoShape">
              <a:avLst/>
            </a:prstTxWarp>
          </a:bodyPr>
          <a:lstStyle>
            <a:lvl1pPr algn="r" defTabSz="938213">
              <a:defRPr sz="1200" b="0">
                <a:latin typeface="Times"/>
              </a:defRPr>
            </a:lvl1pPr>
          </a:lstStyle>
          <a:p>
            <a:fld id="{7E4CEC3C-1EF9-43B6-BA68-39D5474420A6}" type="slidenum">
              <a:rPr lang="en-US"/>
              <a:pPr/>
              <a:t>‹#›</a:t>
            </a:fld>
            <a:endParaRPr lang="en-US"/>
          </a:p>
        </p:txBody>
      </p:sp>
    </p:spTree>
    <p:extLst>
      <p:ext uri="{BB962C8B-B14F-4D97-AF65-F5344CB8AC3E}">
        <p14:creationId xmlns:p14="http://schemas.microsoft.com/office/powerpoint/2010/main" val="8324465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CA" sz="1400" dirty="0" smtClean="0">
                <a:solidFill>
                  <a:schemeClr val="tx1"/>
                </a:solidFill>
              </a:rPr>
              <a:t>Thank you Sebastian for this informative introduction on Complex International STI </a:t>
            </a:r>
            <a:r>
              <a:rPr lang="en-CA" sz="1400" dirty="0" smtClean="0"/>
              <a:t>Partnerships (CISTIPs)</a:t>
            </a:r>
          </a:p>
          <a:p>
            <a:pPr marL="285750" indent="-285750">
              <a:buFont typeface="Arial" panose="020B0604020202020204" pitchFamily="34" charset="0"/>
              <a:buChar char="•"/>
            </a:pPr>
            <a:r>
              <a:rPr lang="en-CA" sz="1400" dirty="0" smtClean="0">
                <a:solidFill>
                  <a:schemeClr val="tx1"/>
                </a:solidFill>
              </a:rPr>
              <a:t>The purpose of my presentation is to discuss </a:t>
            </a:r>
            <a:r>
              <a:rPr lang="en-CA" sz="1400" baseline="0" dirty="0" smtClean="0">
                <a:solidFill>
                  <a:schemeClr val="tx1"/>
                </a:solidFill>
              </a:rPr>
              <a:t>How to maximize benefits to Canada from CISTIPs.</a:t>
            </a:r>
          </a:p>
          <a:p>
            <a:pPr marL="285750" indent="-285750">
              <a:buFont typeface="Arial" panose="020B0604020202020204" pitchFamily="34" charset="0"/>
              <a:buChar char="•"/>
            </a:pPr>
            <a:endParaRPr lang="en-CA" sz="1400" baseline="0" dirty="0" smtClean="0">
              <a:solidFill>
                <a:schemeClr val="tx1"/>
              </a:solidFill>
            </a:endParaRPr>
          </a:p>
          <a:p>
            <a:r>
              <a:rPr lang="en-CA" sz="1400" baseline="0" dirty="0" smtClean="0">
                <a:solidFill>
                  <a:schemeClr val="tx1"/>
                </a:solidFill>
              </a:rPr>
              <a:t>Three key issues to be discussed:</a:t>
            </a:r>
          </a:p>
          <a:p>
            <a:pPr>
              <a:tabLst>
                <a:tab pos="354013" algn="l"/>
              </a:tabLst>
            </a:pPr>
            <a:r>
              <a:rPr lang="en-CA" sz="1400" baseline="0" dirty="0" smtClean="0">
                <a:solidFill>
                  <a:schemeClr val="tx1"/>
                </a:solidFill>
              </a:rPr>
              <a:t>	1. </a:t>
            </a:r>
            <a:r>
              <a:rPr lang="en-CA" sz="1400" dirty="0" smtClean="0">
                <a:solidFill>
                  <a:schemeClr val="tx1"/>
                </a:solidFill>
              </a:rPr>
              <a:t>Canadian CISTIP Environment</a:t>
            </a:r>
          </a:p>
          <a:p>
            <a:pPr>
              <a:tabLst>
                <a:tab pos="354013" algn="l"/>
              </a:tabLst>
            </a:pPr>
            <a:r>
              <a:rPr lang="en-CA" sz="1400" dirty="0" smtClean="0">
                <a:solidFill>
                  <a:schemeClr val="tx1"/>
                </a:solidFill>
              </a:rPr>
              <a:t>	2. Existing Program Results/outcome, ISTPP specifically</a:t>
            </a:r>
          </a:p>
          <a:p>
            <a:pPr marL="536575" indent="-536575">
              <a:tabLst>
                <a:tab pos="354013" algn="l"/>
              </a:tabLst>
            </a:pPr>
            <a:r>
              <a:rPr lang="en-CA" sz="1400" dirty="0" smtClean="0">
                <a:solidFill>
                  <a:schemeClr val="tx1"/>
                </a:solidFill>
              </a:rPr>
              <a:t>	3. Conclusion :How to maximize</a:t>
            </a:r>
            <a:r>
              <a:rPr lang="en-CA" sz="1400" baseline="0" dirty="0" smtClean="0">
                <a:solidFill>
                  <a:schemeClr val="tx1"/>
                </a:solidFill>
              </a:rPr>
              <a:t> benefits to Canada from CISTIPs</a:t>
            </a:r>
            <a:endParaRPr lang="en-CA" sz="1400" dirty="0" smtClean="0">
              <a:solidFill>
                <a:schemeClr val="tx1"/>
              </a:solidFill>
            </a:endParaRPr>
          </a:p>
        </p:txBody>
      </p:sp>
      <p:sp>
        <p:nvSpPr>
          <p:cNvPr id="4" name="Slide Number Placeholder 3"/>
          <p:cNvSpPr>
            <a:spLocks noGrp="1"/>
          </p:cNvSpPr>
          <p:nvPr>
            <p:ph type="sldNum" sz="quarter" idx="10"/>
          </p:nvPr>
        </p:nvSpPr>
        <p:spPr/>
        <p:txBody>
          <a:bodyPr/>
          <a:lstStyle/>
          <a:p>
            <a:fld id="{7E4CEC3C-1EF9-43B6-BA68-39D5474420A6}" type="slidenum">
              <a:rPr lang="en-US" smtClean="0"/>
              <a:pPr/>
              <a:t>1</a:t>
            </a:fld>
            <a:endParaRPr lang="en-US"/>
          </a:p>
        </p:txBody>
      </p:sp>
    </p:spTree>
    <p:extLst>
      <p:ext uri="{BB962C8B-B14F-4D97-AF65-F5344CB8AC3E}">
        <p14:creationId xmlns:p14="http://schemas.microsoft.com/office/powerpoint/2010/main" val="9957648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E4CEC3C-1EF9-43B6-BA68-39D5474420A6}" type="slidenum">
              <a:rPr lang="en-US" smtClean="0"/>
              <a:pPr/>
              <a:t>10</a:t>
            </a:fld>
            <a:endParaRPr lang="en-US"/>
          </a:p>
        </p:txBody>
      </p:sp>
    </p:spTree>
    <p:extLst>
      <p:ext uri="{BB962C8B-B14F-4D97-AF65-F5344CB8AC3E}">
        <p14:creationId xmlns:p14="http://schemas.microsoft.com/office/powerpoint/2010/main" val="1299737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400" dirty="0" smtClean="0"/>
              <a:t>Increase funding: self explanatory</a:t>
            </a:r>
          </a:p>
          <a:p>
            <a:endParaRPr lang="en-CA" sz="1400" dirty="0" smtClean="0"/>
          </a:p>
          <a:p>
            <a:r>
              <a:rPr lang="en-CA" sz="1400" dirty="0" smtClean="0"/>
              <a:t>Formal governance issue refer to the joint committee responsibilities and how target areas and other decisions are made.  This is still a relevant issue today as I indicated for the need for Canada to maximize its benefits from CISTIP considering its limited resources</a:t>
            </a:r>
          </a:p>
          <a:p>
            <a:endParaRPr lang="en-CA" sz="1400" dirty="0" smtClean="0"/>
          </a:p>
          <a:p>
            <a:r>
              <a:rPr lang="en-CA" sz="1400" dirty="0" smtClean="0"/>
              <a:t>This recommendation put in perspective the need  for a greater collaboration between the delivery organisation and federal and provincial stakeholders in identifying priorities areas and ensuring key individuals/organisations are brought together on behalf of Canada to develop action plans and funding opportunities.</a:t>
            </a:r>
          </a:p>
          <a:p>
            <a:endParaRPr lang="en-CA" sz="1400" dirty="0" smtClean="0"/>
          </a:p>
          <a:p>
            <a:r>
              <a:rPr lang="en-CA" sz="1400" dirty="0" smtClean="0"/>
              <a:t>Finally, the last recommendation raises the critical issue of what should be Canada reasonable expectation as what CISTIP success should look like and how to measure it.</a:t>
            </a:r>
            <a:endParaRPr lang="en-CA" sz="1400" dirty="0"/>
          </a:p>
        </p:txBody>
      </p:sp>
      <p:sp>
        <p:nvSpPr>
          <p:cNvPr id="4" name="Slide Number Placeholder 3"/>
          <p:cNvSpPr>
            <a:spLocks noGrp="1"/>
          </p:cNvSpPr>
          <p:nvPr>
            <p:ph type="sldNum" sz="quarter" idx="10"/>
          </p:nvPr>
        </p:nvSpPr>
        <p:spPr/>
        <p:txBody>
          <a:bodyPr/>
          <a:lstStyle/>
          <a:p>
            <a:fld id="{7E4CEC3C-1EF9-43B6-BA68-39D5474420A6}" type="slidenum">
              <a:rPr lang="en-US" smtClean="0"/>
              <a:pPr/>
              <a:t>11</a:t>
            </a:fld>
            <a:endParaRPr lang="en-US"/>
          </a:p>
        </p:txBody>
      </p:sp>
    </p:spTree>
    <p:extLst>
      <p:ext uri="{BB962C8B-B14F-4D97-AF65-F5344CB8AC3E}">
        <p14:creationId xmlns:p14="http://schemas.microsoft.com/office/powerpoint/2010/main" val="576096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400" dirty="0" smtClean="0"/>
              <a:t>In conclusion, let me summarize how I believe Canada can maximize its benefits from CISTIPs</a:t>
            </a:r>
            <a:endParaRPr lang="en-CA" sz="1400" dirty="0"/>
          </a:p>
        </p:txBody>
      </p:sp>
      <p:sp>
        <p:nvSpPr>
          <p:cNvPr id="4" name="Slide Number Placeholder 3"/>
          <p:cNvSpPr>
            <a:spLocks noGrp="1"/>
          </p:cNvSpPr>
          <p:nvPr>
            <p:ph type="sldNum" sz="quarter" idx="10"/>
          </p:nvPr>
        </p:nvSpPr>
        <p:spPr/>
        <p:txBody>
          <a:bodyPr/>
          <a:lstStyle/>
          <a:p>
            <a:fld id="{7E4CEC3C-1EF9-43B6-BA68-39D5474420A6}" type="slidenum">
              <a:rPr lang="en-US" smtClean="0"/>
              <a:pPr/>
              <a:t>12</a:t>
            </a:fld>
            <a:endParaRPr lang="en-US"/>
          </a:p>
        </p:txBody>
      </p:sp>
    </p:spTree>
    <p:extLst>
      <p:ext uri="{BB962C8B-B14F-4D97-AF65-F5344CB8AC3E}">
        <p14:creationId xmlns:p14="http://schemas.microsoft.com/office/powerpoint/2010/main" val="3192910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400" b="1" dirty="0" smtClean="0"/>
              <a:t>First, </a:t>
            </a:r>
          </a:p>
          <a:p>
            <a:pPr marL="285750" indent="-285750">
              <a:buFont typeface="Arial" panose="020B0604020202020204" pitchFamily="34" charset="0"/>
              <a:buChar char="•"/>
            </a:pPr>
            <a:r>
              <a:rPr lang="en-CA" sz="1400" baseline="0" dirty="0" smtClean="0"/>
              <a:t>develop a process by which the government of Canada is able to gather various evidence on </a:t>
            </a:r>
            <a:r>
              <a:rPr lang="en-CA" sz="1400" b="1" baseline="0" dirty="0" smtClean="0"/>
              <a:t>which sectors,</a:t>
            </a:r>
            <a:r>
              <a:rPr lang="en-CA" sz="1400" b="1" dirty="0" smtClean="0"/>
              <a:t> which target areas</a:t>
            </a:r>
            <a:endParaRPr lang="en-CA" sz="1400" b="1" baseline="0" dirty="0" smtClean="0"/>
          </a:p>
          <a:p>
            <a:pPr marL="285750" indent="-285750">
              <a:buFont typeface="Arial" panose="020B0604020202020204" pitchFamily="34" charset="0"/>
              <a:buChar char="•"/>
            </a:pPr>
            <a:r>
              <a:rPr lang="en-CA" sz="1400" baseline="0" dirty="0" smtClean="0"/>
              <a:t>A</a:t>
            </a:r>
            <a:r>
              <a:rPr lang="en-CA" sz="1400" dirty="0" smtClean="0"/>
              <a:t> national advisory committee with representative from DFATD, Industry Canada, NRC, and other Science based Department &amp; agencies could do that. </a:t>
            </a:r>
          </a:p>
          <a:p>
            <a:r>
              <a:rPr lang="en-CA" sz="1400" b="1" dirty="0" smtClean="0"/>
              <a:t>Second, </a:t>
            </a:r>
          </a:p>
          <a:p>
            <a:pPr marL="285750" indent="-285750">
              <a:buFont typeface="Arial" panose="020B0604020202020204" pitchFamily="34" charset="0"/>
              <a:buChar char="•"/>
            </a:pPr>
            <a:r>
              <a:rPr lang="en-CA" sz="1400" dirty="0" smtClean="0"/>
              <a:t>we must also determine which country is best suited to help us reach our objectives for each of our priority target areas. </a:t>
            </a:r>
          </a:p>
          <a:p>
            <a:pPr marL="285750" indent="-285750">
              <a:buFont typeface="Arial" panose="020B0604020202020204" pitchFamily="34" charset="0"/>
              <a:buChar char="•"/>
            </a:pPr>
            <a:r>
              <a:rPr lang="en-CA" sz="1400" dirty="0" smtClean="0"/>
              <a:t>This information is critical to maximise</a:t>
            </a:r>
            <a:r>
              <a:rPr lang="en-CA" sz="1400" baseline="0" dirty="0" smtClean="0"/>
              <a:t> impacts and benefits from CISTIP.</a:t>
            </a:r>
            <a:endParaRPr lang="en-CA" sz="1400" dirty="0" smtClean="0"/>
          </a:p>
          <a:p>
            <a:r>
              <a:rPr lang="en-CA" sz="1400" b="1" dirty="0" smtClean="0"/>
              <a:t>Third</a:t>
            </a:r>
          </a:p>
          <a:p>
            <a:pPr marL="285750" marR="0" indent="-2857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sz="1400" b="0" baseline="0" dirty="0" smtClean="0"/>
              <a:t>we all aim for the same goals, why not integrated our activities and truly succeed at partnering with the world on STI</a:t>
            </a:r>
          </a:p>
          <a:p>
            <a:pPr marL="285750" marR="0" indent="-2857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sz="1400" b="0" baseline="0" dirty="0" smtClean="0"/>
              <a:t>develop a strong federal-provincial-territorial working group on international S&amp;T partnerships to maximize impact and benefits from CISTIP.  </a:t>
            </a:r>
            <a:endParaRPr lang="en-CA" sz="1400" b="0" dirty="0" smtClean="0"/>
          </a:p>
        </p:txBody>
      </p:sp>
      <p:sp>
        <p:nvSpPr>
          <p:cNvPr id="4" name="Slide Number Placeholder 3"/>
          <p:cNvSpPr>
            <a:spLocks noGrp="1"/>
          </p:cNvSpPr>
          <p:nvPr>
            <p:ph type="sldNum" sz="quarter" idx="10"/>
          </p:nvPr>
        </p:nvSpPr>
        <p:spPr/>
        <p:txBody>
          <a:bodyPr/>
          <a:lstStyle/>
          <a:p>
            <a:fld id="{7E4CEC3C-1EF9-43B6-BA68-39D5474420A6}" type="slidenum">
              <a:rPr lang="en-US" smtClean="0"/>
              <a:pPr/>
              <a:t>13</a:t>
            </a:fld>
            <a:endParaRPr lang="en-US"/>
          </a:p>
        </p:txBody>
      </p:sp>
    </p:spTree>
    <p:extLst>
      <p:ext uri="{BB962C8B-B14F-4D97-AF65-F5344CB8AC3E}">
        <p14:creationId xmlns:p14="http://schemas.microsoft.com/office/powerpoint/2010/main" val="3330669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E4CEC3C-1EF9-43B6-BA68-39D5474420A6}" type="slidenum">
              <a:rPr lang="en-US" smtClean="0"/>
              <a:pPr/>
              <a:t>14</a:t>
            </a:fld>
            <a:endParaRPr lang="en-US"/>
          </a:p>
        </p:txBody>
      </p:sp>
    </p:spTree>
    <p:extLst>
      <p:ext uri="{BB962C8B-B14F-4D97-AF65-F5344CB8AC3E}">
        <p14:creationId xmlns:p14="http://schemas.microsoft.com/office/powerpoint/2010/main" val="4145491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E4CEC3C-1EF9-43B6-BA68-39D5474420A6}" type="slidenum">
              <a:rPr lang="en-US" smtClean="0"/>
              <a:pPr/>
              <a:t>15</a:t>
            </a:fld>
            <a:endParaRPr lang="en-US"/>
          </a:p>
        </p:txBody>
      </p:sp>
    </p:spTree>
    <p:extLst>
      <p:ext uri="{BB962C8B-B14F-4D97-AF65-F5344CB8AC3E}">
        <p14:creationId xmlns:p14="http://schemas.microsoft.com/office/powerpoint/2010/main" val="2452133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5038" y="4387850"/>
            <a:ext cx="5160962" cy="4465638"/>
          </a:xfrm>
        </p:spPr>
        <p:txBody>
          <a:bodyPr/>
          <a:lstStyle/>
          <a:p>
            <a:pPr>
              <a:spcBef>
                <a:spcPts val="1200"/>
              </a:spcBef>
            </a:pPr>
            <a:r>
              <a:rPr lang="en-CA" sz="1400" baseline="0" dirty="0" smtClean="0"/>
              <a:t>Let me first present</a:t>
            </a:r>
            <a:r>
              <a:rPr lang="en-CA" sz="1400" dirty="0" smtClean="0"/>
              <a:t> some background information on CISTIP environment</a:t>
            </a:r>
          </a:p>
          <a:p>
            <a:pPr marL="285750" indent="-285750">
              <a:spcBef>
                <a:spcPts val="1200"/>
              </a:spcBef>
              <a:buFont typeface="Arial" panose="020B0604020202020204" pitchFamily="34" charset="0"/>
              <a:buChar char="•"/>
            </a:pPr>
            <a:r>
              <a:rPr lang="en-CA" sz="1400" dirty="0"/>
              <a:t>Today, in addition to a national S&amp;T Strategy and department specific S&amp;T&amp;I Strategies, </a:t>
            </a:r>
            <a:r>
              <a:rPr lang="en-CA" sz="1400" b="1" dirty="0" smtClean="0"/>
              <a:t>many science based federal departments </a:t>
            </a:r>
            <a:r>
              <a:rPr lang="en-CA" sz="1400" b="1" dirty="0"/>
              <a:t>are </a:t>
            </a:r>
            <a:r>
              <a:rPr lang="en-CA" sz="1400" b="1" dirty="0" smtClean="0"/>
              <a:t>developing an International Strategy</a:t>
            </a:r>
          </a:p>
          <a:p>
            <a:pPr marL="285750" indent="-285750">
              <a:spcBef>
                <a:spcPts val="1200"/>
              </a:spcBef>
              <a:buFont typeface="Arial" panose="020B0604020202020204" pitchFamily="34" charset="0"/>
              <a:buChar char="•"/>
            </a:pPr>
            <a:r>
              <a:rPr lang="en-CA" sz="1400" dirty="0" smtClean="0"/>
              <a:t>Most </a:t>
            </a:r>
            <a:r>
              <a:rPr lang="en-CA" sz="1400" b="1" dirty="0" smtClean="0"/>
              <a:t>Provincial Government </a:t>
            </a:r>
            <a:r>
              <a:rPr lang="en-CA" sz="1400" dirty="0" smtClean="0"/>
              <a:t>also have their respective International Strategies</a:t>
            </a:r>
          </a:p>
          <a:p>
            <a:pPr marL="285750" indent="-285750">
              <a:spcBef>
                <a:spcPts val="1200"/>
              </a:spcBef>
              <a:buFont typeface="Arial" panose="020B0604020202020204" pitchFamily="34" charset="0"/>
              <a:buChar char="•"/>
            </a:pPr>
            <a:r>
              <a:rPr lang="en-CA" sz="1400" dirty="0" smtClean="0"/>
              <a:t>International </a:t>
            </a:r>
            <a:r>
              <a:rPr lang="en-CA" sz="1400" dirty="0"/>
              <a:t>S&amp;T partnerships role has made its way into important priorities, </a:t>
            </a:r>
            <a:r>
              <a:rPr lang="en-CA" sz="1400" b="1" dirty="0"/>
              <a:t>namely global trade &amp; </a:t>
            </a:r>
            <a:r>
              <a:rPr lang="en-CA" sz="1400" b="1" dirty="0" smtClean="0"/>
              <a:t>education</a:t>
            </a:r>
          </a:p>
          <a:p>
            <a:pPr marL="285750" indent="-285750">
              <a:spcBef>
                <a:spcPts val="1200"/>
              </a:spcBef>
              <a:buFont typeface="Arial" panose="020B0604020202020204" pitchFamily="34" charset="0"/>
              <a:buChar char="•"/>
            </a:pPr>
            <a:r>
              <a:rPr lang="en-CA" sz="1400" baseline="0" dirty="0" smtClean="0"/>
              <a:t>International S&amp;T partnerships are core and central in the 2009 Canada `s Global Commerce Strategy and in its revised version, the 2013 Global Market Action Plan. </a:t>
            </a:r>
          </a:p>
          <a:p>
            <a:pPr marL="285750" indent="-285750">
              <a:spcBef>
                <a:spcPts val="1200"/>
              </a:spcBef>
              <a:buFont typeface="Arial" panose="020B0604020202020204" pitchFamily="34" charset="0"/>
              <a:buChar char="•"/>
            </a:pPr>
            <a:r>
              <a:rPr lang="en-CA" sz="1400" baseline="0" dirty="0" smtClean="0"/>
              <a:t>International S&amp;T partnerships also represent effective tools to support post secondary education</a:t>
            </a:r>
            <a:r>
              <a:rPr lang="en-CA" sz="1400" dirty="0" smtClean="0"/>
              <a:t> as clearly state </a:t>
            </a:r>
            <a:r>
              <a:rPr lang="en-CA" sz="1400" baseline="0" dirty="0" smtClean="0"/>
              <a:t>in the </a:t>
            </a:r>
            <a:r>
              <a:rPr lang="en-CA" sz="1400" dirty="0" smtClean="0"/>
              <a:t>2014 International Education Strategy, </a:t>
            </a:r>
            <a:endParaRPr lang="en-CA" sz="1400" dirty="0"/>
          </a:p>
        </p:txBody>
      </p:sp>
      <p:sp>
        <p:nvSpPr>
          <p:cNvPr id="4" name="Slide Number Placeholder 3"/>
          <p:cNvSpPr>
            <a:spLocks noGrp="1"/>
          </p:cNvSpPr>
          <p:nvPr>
            <p:ph type="sldNum" sz="quarter" idx="10"/>
          </p:nvPr>
        </p:nvSpPr>
        <p:spPr/>
        <p:txBody>
          <a:bodyPr/>
          <a:lstStyle/>
          <a:p>
            <a:fld id="{7E4CEC3C-1EF9-43B6-BA68-39D5474420A6}" type="slidenum">
              <a:rPr lang="en-US" smtClean="0"/>
              <a:pPr/>
              <a:t>2</a:t>
            </a:fld>
            <a:endParaRPr lang="en-US" dirty="0"/>
          </a:p>
        </p:txBody>
      </p:sp>
    </p:spTree>
    <p:extLst>
      <p:ext uri="{BB962C8B-B14F-4D97-AF65-F5344CB8AC3E}">
        <p14:creationId xmlns:p14="http://schemas.microsoft.com/office/powerpoint/2010/main" val="547875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400" b="1" dirty="0" smtClean="0"/>
              <a:t>Figure</a:t>
            </a:r>
            <a:r>
              <a:rPr lang="en-CA" sz="1400" dirty="0" smtClean="0"/>
              <a:t>: existing Canada`s international</a:t>
            </a:r>
            <a:r>
              <a:rPr lang="en-CA" sz="1400" baseline="0" dirty="0" smtClean="0"/>
              <a:t> S&amp;T instruments. </a:t>
            </a:r>
            <a:r>
              <a:rPr lang="en-CA" sz="1400" dirty="0" smtClean="0"/>
              <a:t>TOP: a dozen or so bilateral S&amp;T agreements signed to date between Canada and partnering countries.  BOTTOM: funding programs </a:t>
            </a:r>
          </a:p>
          <a:p>
            <a:r>
              <a:rPr lang="en-CA" sz="1400" dirty="0" smtClean="0"/>
              <a:t>Take home messages:</a:t>
            </a:r>
          </a:p>
          <a:p>
            <a:pPr marL="285750" indent="-285750">
              <a:buFont typeface="Arial" panose="020B0604020202020204" pitchFamily="34" charset="0"/>
              <a:buChar char="•"/>
            </a:pPr>
            <a:r>
              <a:rPr lang="en-CA" sz="1400" dirty="0" smtClean="0"/>
              <a:t>despite having signed bilateral agreements since 1970, it is only recently that Canada provided earmark funds to support international ST partnerships programs.</a:t>
            </a:r>
          </a:p>
          <a:p>
            <a:pPr marL="285750" indent="-285750">
              <a:buFont typeface="Arial" panose="020B0604020202020204" pitchFamily="34" charset="0"/>
              <a:buChar char="•"/>
            </a:pPr>
            <a:r>
              <a:rPr lang="en-CA" sz="1400" dirty="0" smtClean="0"/>
              <a:t>Israel is an exception as funding for Canada-Israel industrial R&amp;D projects has been available since 1994.</a:t>
            </a:r>
          </a:p>
          <a:p>
            <a:pPr marL="285750" indent="-285750">
              <a:buFont typeface="Arial" panose="020B0604020202020204" pitchFamily="34" charset="0"/>
              <a:buChar char="•"/>
            </a:pPr>
            <a:r>
              <a:rPr lang="en-CA" sz="1400" dirty="0" smtClean="0"/>
              <a:t>There are several other </a:t>
            </a:r>
            <a:r>
              <a:rPr lang="en-CA" sz="1400" baseline="0" dirty="0" smtClean="0"/>
              <a:t>more</a:t>
            </a:r>
            <a:r>
              <a:rPr lang="en-CA" sz="1400" dirty="0" smtClean="0"/>
              <a:t> general </a:t>
            </a:r>
            <a:r>
              <a:rPr lang="en-CA" sz="1400" baseline="0" dirty="0" err="1" smtClean="0"/>
              <a:t>CISTiP</a:t>
            </a:r>
            <a:r>
              <a:rPr lang="en-CA" sz="1400" baseline="0" dirty="0" smtClean="0"/>
              <a:t> programs are currently active  in Canada. (MITACS, BELMONT, HFSP, </a:t>
            </a:r>
            <a:r>
              <a:rPr lang="en-CA" sz="1400" baseline="0" dirty="0" err="1" smtClean="0"/>
              <a:t>etc</a:t>
            </a:r>
            <a:r>
              <a:rPr lang="en-CA" sz="1400" baseline="0" dirty="0" smtClean="0"/>
              <a:t>)</a:t>
            </a:r>
          </a:p>
          <a:p>
            <a:pPr marL="285750" indent="-285750">
              <a:buFont typeface="Arial" panose="020B0604020202020204" pitchFamily="34" charset="0"/>
              <a:buChar char="•"/>
            </a:pPr>
            <a:r>
              <a:rPr lang="en-CA" sz="1400" dirty="0" smtClean="0"/>
              <a:t>Most </a:t>
            </a:r>
            <a:r>
              <a:rPr lang="en-CA" sz="1400" dirty="0"/>
              <a:t>CISTIP programs target highly qualified personnel mobility (grad student, PDF)</a:t>
            </a:r>
          </a:p>
          <a:p>
            <a:pPr marL="285750" indent="-285750">
              <a:buFont typeface="Arial" panose="020B0604020202020204" pitchFamily="34" charset="0"/>
              <a:buChar char="•"/>
            </a:pPr>
            <a:r>
              <a:rPr lang="en-CA" sz="1400" dirty="0" smtClean="0"/>
              <a:t>These programs </a:t>
            </a:r>
            <a:r>
              <a:rPr lang="en-CA" sz="1400" dirty="0"/>
              <a:t>are scattered across jurisdictions (Fed-</a:t>
            </a:r>
            <a:r>
              <a:rPr lang="en-CA" sz="1400" dirty="0" err="1"/>
              <a:t>Prov</a:t>
            </a:r>
            <a:r>
              <a:rPr lang="en-CA" sz="1400" dirty="0"/>
              <a:t>; department; countries; </a:t>
            </a:r>
            <a:r>
              <a:rPr lang="en-CA" sz="1400" dirty="0" err="1"/>
              <a:t>etc</a:t>
            </a:r>
            <a:r>
              <a:rPr lang="en-CA" sz="1400" dirty="0"/>
              <a:t>).</a:t>
            </a:r>
          </a:p>
          <a:p>
            <a:pPr marL="285750" indent="-285750">
              <a:buFont typeface="Arial" panose="020B0604020202020204" pitchFamily="34" charset="0"/>
              <a:buChar char="•"/>
            </a:pPr>
            <a:r>
              <a:rPr lang="en-CA" sz="1400" dirty="0" smtClean="0"/>
              <a:t>Only </a:t>
            </a:r>
            <a:r>
              <a:rPr lang="en-CA" sz="1400" dirty="0"/>
              <a:t>a small number of programs targets commercially driven CISTIP: ISTPP and EUREKA</a:t>
            </a:r>
          </a:p>
          <a:p>
            <a:endParaRPr lang="en-CA" sz="1100" dirty="0"/>
          </a:p>
        </p:txBody>
      </p:sp>
      <p:sp>
        <p:nvSpPr>
          <p:cNvPr id="4" name="Slide Number Placeholder 3"/>
          <p:cNvSpPr>
            <a:spLocks noGrp="1"/>
          </p:cNvSpPr>
          <p:nvPr>
            <p:ph type="sldNum" sz="quarter" idx="10"/>
          </p:nvPr>
        </p:nvSpPr>
        <p:spPr/>
        <p:txBody>
          <a:bodyPr/>
          <a:lstStyle/>
          <a:p>
            <a:fld id="{7E4CEC3C-1EF9-43B6-BA68-39D5474420A6}" type="slidenum">
              <a:rPr lang="en-US" smtClean="0"/>
              <a:pPr/>
              <a:t>3</a:t>
            </a:fld>
            <a:endParaRPr lang="en-US"/>
          </a:p>
        </p:txBody>
      </p:sp>
    </p:spTree>
    <p:extLst>
      <p:ext uri="{BB962C8B-B14F-4D97-AF65-F5344CB8AC3E}">
        <p14:creationId xmlns:p14="http://schemas.microsoft.com/office/powerpoint/2010/main" val="1437482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400" dirty="0" smtClean="0"/>
              <a:t>Let`s take a look at two recent trade driven CISTIP programs; ISTPP and EUREKA.</a:t>
            </a:r>
          </a:p>
          <a:p>
            <a:endParaRPr lang="en-CA" sz="1400" dirty="0"/>
          </a:p>
          <a:p>
            <a:r>
              <a:rPr lang="en-CA" sz="1400" dirty="0" smtClean="0"/>
              <a:t>Conclusion:</a:t>
            </a:r>
          </a:p>
          <a:p>
            <a:r>
              <a:rPr lang="en-CA" sz="1400" dirty="0" smtClean="0"/>
              <a:t>Trade Driven CISTIP programs are fairly new in Canada</a:t>
            </a:r>
          </a:p>
          <a:p>
            <a:endParaRPr lang="en-CA" sz="1400" dirty="0"/>
          </a:p>
          <a:p>
            <a:r>
              <a:rPr lang="en-CA" sz="1400" dirty="0" smtClean="0"/>
              <a:t>I want to spent the remaining of this talk providing more insight into the ISTPP program which I have had the opportunity to work with over the past 4 years.</a:t>
            </a:r>
            <a:endParaRPr lang="en-CA" sz="1400" dirty="0"/>
          </a:p>
        </p:txBody>
      </p:sp>
      <p:sp>
        <p:nvSpPr>
          <p:cNvPr id="4" name="Slide Number Placeholder 3"/>
          <p:cNvSpPr>
            <a:spLocks noGrp="1"/>
          </p:cNvSpPr>
          <p:nvPr>
            <p:ph type="sldNum" sz="quarter" idx="10"/>
          </p:nvPr>
        </p:nvSpPr>
        <p:spPr/>
        <p:txBody>
          <a:bodyPr/>
          <a:lstStyle/>
          <a:p>
            <a:fld id="{7E4CEC3C-1EF9-43B6-BA68-39D5474420A6}" type="slidenum">
              <a:rPr lang="en-US" smtClean="0"/>
              <a:pPr/>
              <a:t>4</a:t>
            </a:fld>
            <a:endParaRPr lang="en-US"/>
          </a:p>
        </p:txBody>
      </p:sp>
    </p:spTree>
    <p:extLst>
      <p:ext uri="{BB962C8B-B14F-4D97-AF65-F5344CB8AC3E}">
        <p14:creationId xmlns:p14="http://schemas.microsoft.com/office/powerpoint/2010/main" val="692612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400" dirty="0" smtClean="0"/>
              <a:t>ISTP</a:t>
            </a:r>
            <a:r>
              <a:rPr lang="en-CA" sz="1400" baseline="0" dirty="0" smtClean="0"/>
              <a:t> Program Objectives are numerous and broad from </a:t>
            </a:r>
            <a:r>
              <a:rPr lang="en-CA" sz="1400" b="1" baseline="0" dirty="0" smtClean="0"/>
              <a:t>encouraging domestic competitiveness</a:t>
            </a:r>
            <a:r>
              <a:rPr lang="en-CA" sz="1400" baseline="0" dirty="0" smtClean="0"/>
              <a:t>, accessing international technologies to promoting Canada as a career destination and strengthening bilateral relations.</a:t>
            </a:r>
          </a:p>
          <a:p>
            <a:pPr marL="171450" lvl="0" indent="-171450">
              <a:buFont typeface="Arial" panose="020B0604020202020204" pitchFamily="34" charset="0"/>
              <a:buChar char="•"/>
              <a:defRPr/>
            </a:pPr>
            <a:r>
              <a:rPr lang="en-CA" sz="1400" dirty="0" smtClean="0"/>
              <a:t>it takes a lot of time and efforts to identify and nurture a win-win partnership.  </a:t>
            </a:r>
          </a:p>
          <a:p>
            <a:pPr marL="171450" lvl="0" indent="-171450">
              <a:buFont typeface="Arial" panose="020B0604020202020204" pitchFamily="34" charset="0"/>
              <a:buChar char="•"/>
              <a:defRPr/>
            </a:pPr>
            <a:r>
              <a:rPr lang="en-CA" sz="1400" dirty="0" smtClean="0"/>
              <a:t>Taking into consideration the many challenges of international partnerships (e.g. distance, language, time zone, culture, </a:t>
            </a:r>
            <a:r>
              <a:rPr lang="en-CA" sz="1400" dirty="0" err="1" smtClean="0"/>
              <a:t>etc</a:t>
            </a:r>
            <a:r>
              <a:rPr lang="en-CA" sz="1400" dirty="0" smtClean="0"/>
              <a:t>), developing such partnership over a 2-3 years projects is impressive. </a:t>
            </a:r>
            <a:endParaRPr lang="en-CA" sz="1400" baseline="0" dirty="0" smtClean="0"/>
          </a:p>
          <a:p>
            <a:pPr marL="171450" indent="-171450">
              <a:buFont typeface="Arial" panose="020B0604020202020204" pitchFamily="34" charset="0"/>
              <a:buChar char="•"/>
            </a:pPr>
            <a:r>
              <a:rPr lang="en-CA" sz="1400" baseline="0" dirty="0" smtClean="0"/>
              <a:t>Program changes. </a:t>
            </a:r>
          </a:p>
          <a:p>
            <a:pPr marL="628650" lvl="1" indent="-171450">
              <a:buFont typeface="Arial" panose="020B0604020202020204" pitchFamily="34" charset="0"/>
              <a:buChar char="•"/>
            </a:pPr>
            <a:r>
              <a:rPr lang="en-CA" sz="1400" baseline="0" dirty="0" smtClean="0"/>
              <a:t>From funding both academia and industry</a:t>
            </a:r>
            <a:r>
              <a:rPr lang="en-CA" sz="1400" dirty="0" smtClean="0"/>
              <a:t> to restricting funds to industry applicants</a:t>
            </a:r>
            <a:r>
              <a:rPr lang="en-CA" sz="1400" baseline="0" dirty="0" smtClean="0"/>
              <a:t> </a:t>
            </a:r>
          </a:p>
          <a:p>
            <a:pPr marL="628650" lvl="1" indent="-171450">
              <a:buFont typeface="Arial" panose="020B0604020202020204" pitchFamily="34" charset="0"/>
              <a:buChar char="•"/>
            </a:pPr>
            <a:r>
              <a:rPr lang="en-CA" sz="1400" baseline="0" dirty="0" smtClean="0"/>
              <a:t>cancel the need for industry to repay ISTPP contributions.  </a:t>
            </a:r>
          </a:p>
          <a:p>
            <a:pPr marL="171450" indent="-171450">
              <a:buFont typeface="Arial" panose="020B0604020202020204" pitchFamily="34" charset="0"/>
              <a:buChar char="•"/>
            </a:pPr>
            <a:r>
              <a:rPr lang="en-CA" sz="1400" baseline="0" dirty="0" smtClean="0"/>
              <a:t>CISTIP</a:t>
            </a:r>
            <a:r>
              <a:rPr lang="en-CA" sz="1400" dirty="0" smtClean="0"/>
              <a:t>s face many challenges.  A particularly demanding one has been </a:t>
            </a:r>
            <a:r>
              <a:rPr lang="en-CA" sz="1400" b="1" dirty="0" smtClean="0"/>
              <a:t>Governance</a:t>
            </a:r>
            <a:r>
              <a:rPr lang="en-CA" sz="1400" dirty="0" smtClean="0"/>
              <a:t>:</a:t>
            </a:r>
            <a:endParaRPr lang="en-CA" sz="1400" dirty="0"/>
          </a:p>
        </p:txBody>
      </p:sp>
      <p:sp>
        <p:nvSpPr>
          <p:cNvPr id="4" name="Slide Number Placeholder 3"/>
          <p:cNvSpPr>
            <a:spLocks noGrp="1"/>
          </p:cNvSpPr>
          <p:nvPr>
            <p:ph type="sldNum" sz="quarter" idx="10"/>
          </p:nvPr>
        </p:nvSpPr>
        <p:spPr/>
        <p:txBody>
          <a:bodyPr/>
          <a:lstStyle/>
          <a:p>
            <a:fld id="{7E4CEC3C-1EF9-43B6-BA68-39D5474420A6}" type="slidenum">
              <a:rPr lang="en-US" smtClean="0"/>
              <a:pPr/>
              <a:t>5</a:t>
            </a:fld>
            <a:endParaRPr lang="en-US"/>
          </a:p>
        </p:txBody>
      </p:sp>
    </p:spTree>
    <p:extLst>
      <p:ext uri="{BB962C8B-B14F-4D97-AF65-F5344CB8AC3E}">
        <p14:creationId xmlns:p14="http://schemas.microsoft.com/office/powerpoint/2010/main" val="713958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400" dirty="0" smtClean="0"/>
              <a:t>Example: Canada-India bilateral governance .</a:t>
            </a:r>
          </a:p>
          <a:p>
            <a:pPr marL="171450" indent="-171450">
              <a:buFont typeface="Arial" panose="020B0604020202020204" pitchFamily="34" charset="0"/>
              <a:buChar char="•"/>
            </a:pPr>
            <a:r>
              <a:rPr lang="en-CA" sz="1400" dirty="0" smtClean="0"/>
              <a:t>a department lead (DFATD, DST), </a:t>
            </a:r>
          </a:p>
          <a:p>
            <a:pPr marL="171450" indent="-171450">
              <a:buFont typeface="Arial" panose="020B0604020202020204" pitchFamily="34" charset="0"/>
              <a:buChar char="•"/>
            </a:pPr>
            <a:r>
              <a:rPr lang="en-CA" sz="1400" dirty="0" smtClean="0"/>
              <a:t>A joint committee made of senior representatives</a:t>
            </a:r>
          </a:p>
          <a:p>
            <a:pPr marL="171450" indent="-171450">
              <a:buFont typeface="Arial" panose="020B0604020202020204" pitchFamily="34" charset="0"/>
              <a:buChar char="•"/>
            </a:pPr>
            <a:r>
              <a:rPr lang="en-CA" sz="1400" dirty="0" smtClean="0"/>
              <a:t>A secretariat within this department</a:t>
            </a:r>
          </a:p>
          <a:p>
            <a:pPr marL="171450" indent="-171450">
              <a:buFont typeface="Arial" panose="020B0604020202020204" pitchFamily="34" charset="0"/>
              <a:buChar char="•"/>
            </a:pPr>
            <a:r>
              <a:rPr lang="en-CA" sz="1400" dirty="0" smtClean="0"/>
              <a:t>And an arms length delivery agency (ISTPCanada, GITA)</a:t>
            </a:r>
          </a:p>
          <a:p>
            <a:r>
              <a:rPr lang="en-CA" sz="1400" dirty="0" smtClean="0"/>
              <a:t>Key considerations:</a:t>
            </a:r>
          </a:p>
          <a:p>
            <a:pPr marL="285750" indent="-285750">
              <a:buFont typeface="Arial" panose="020B0604020202020204" pitchFamily="34" charset="0"/>
              <a:buChar char="•"/>
            </a:pPr>
            <a:r>
              <a:rPr lang="en-CA" sz="1400" dirty="0" smtClean="0"/>
              <a:t>Although the Canadian structure remains the same for all ISTPP target countries, the foreign structure changes significantly from country to country, </a:t>
            </a:r>
          </a:p>
          <a:p>
            <a:pPr marL="285750" indent="-285750">
              <a:buFont typeface="Arial" panose="020B0604020202020204" pitchFamily="34" charset="0"/>
              <a:buChar char="•"/>
            </a:pPr>
            <a:r>
              <a:rPr lang="en-CA" sz="1400" dirty="0" smtClean="0"/>
              <a:t>While China use a more centralized approach spearheaded by MOST, Brazil structure relies much more on State research funding agencies (FAPESP, FAPEMIG, FAPERF) </a:t>
            </a:r>
          </a:p>
          <a:p>
            <a:pPr marL="285750" indent="-285750">
              <a:buFont typeface="Arial" panose="020B0604020202020204" pitchFamily="34" charset="0"/>
              <a:buChar char="•"/>
            </a:pPr>
            <a:r>
              <a:rPr lang="en-CA" sz="1400" dirty="0" smtClean="0"/>
              <a:t>ISTPCanada offers several advantages including:</a:t>
            </a:r>
          </a:p>
          <a:p>
            <a:pPr marL="628650" lvl="1" indent="-171450">
              <a:buFont typeface="Arial" panose="020B0604020202020204" pitchFamily="34" charset="0"/>
              <a:buChar char="•"/>
            </a:pPr>
            <a:r>
              <a:rPr lang="en-CA" sz="1400" dirty="0" smtClean="0"/>
              <a:t>Capacity to directly </a:t>
            </a:r>
            <a:r>
              <a:rPr lang="en-CA" sz="1400" dirty="0"/>
              <a:t>and easily </a:t>
            </a:r>
            <a:r>
              <a:rPr lang="en-CA" sz="1400" dirty="0" smtClean="0"/>
              <a:t>fund matchmaking events</a:t>
            </a:r>
          </a:p>
          <a:p>
            <a:pPr marL="628650" lvl="1" indent="-171450">
              <a:buFont typeface="Arial" panose="020B0604020202020204" pitchFamily="34" charset="0"/>
              <a:buChar char="•"/>
            </a:pPr>
            <a:r>
              <a:rPr lang="en-CA" sz="1400" dirty="0" smtClean="0"/>
              <a:t>Flexibility to negotiate and sign agreements with external stakeholders</a:t>
            </a:r>
            <a:endParaRPr lang="en-CA" sz="1400" dirty="0"/>
          </a:p>
        </p:txBody>
      </p:sp>
      <p:sp>
        <p:nvSpPr>
          <p:cNvPr id="4" name="Slide Number Placeholder 3"/>
          <p:cNvSpPr>
            <a:spLocks noGrp="1"/>
          </p:cNvSpPr>
          <p:nvPr>
            <p:ph type="sldNum" sz="quarter" idx="10"/>
          </p:nvPr>
        </p:nvSpPr>
        <p:spPr/>
        <p:txBody>
          <a:bodyPr/>
          <a:lstStyle/>
          <a:p>
            <a:fld id="{7E4CEC3C-1EF9-43B6-BA68-39D5474420A6}" type="slidenum">
              <a:rPr lang="en-US" smtClean="0"/>
              <a:pPr/>
              <a:t>6</a:t>
            </a:fld>
            <a:endParaRPr lang="en-US"/>
          </a:p>
        </p:txBody>
      </p:sp>
    </p:spTree>
    <p:extLst>
      <p:ext uri="{BB962C8B-B14F-4D97-AF65-F5344CB8AC3E}">
        <p14:creationId xmlns:p14="http://schemas.microsoft.com/office/powerpoint/2010/main" val="927370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400" dirty="0" smtClean="0"/>
              <a:t>This slide describe the several targeted technology areas covered by the ISTP program since its inception.  </a:t>
            </a:r>
          </a:p>
          <a:p>
            <a:pPr marL="285750" indent="-285750">
              <a:buFont typeface="Arial" panose="020B0604020202020204" pitchFamily="34" charset="0"/>
              <a:buChar char="•"/>
            </a:pPr>
            <a:r>
              <a:rPr lang="en-CA" sz="1400" dirty="0" smtClean="0"/>
              <a:t>these areas covers a wide range of sectors and can be criticized for spreading the limited financial resources very thin across all sectors.</a:t>
            </a:r>
          </a:p>
          <a:p>
            <a:pPr marL="285750" indent="-285750">
              <a:buFont typeface="Arial" panose="020B0604020202020204" pitchFamily="34" charset="0"/>
              <a:buChar char="•"/>
            </a:pPr>
            <a:r>
              <a:rPr lang="en-CA" sz="1400" dirty="0" smtClean="0"/>
              <a:t>the Canada-China Joint committee decided in 2011 to limit the ISTPP investment in two areas: human vaccine for infectious diseases and clean automotive technologies. . </a:t>
            </a:r>
          </a:p>
          <a:p>
            <a:pPr marL="285750" indent="-285750">
              <a:buFont typeface="Arial" panose="020B0604020202020204" pitchFamily="34" charset="0"/>
              <a:buChar char="•"/>
            </a:pPr>
            <a:r>
              <a:rPr lang="en-CA" sz="1400" dirty="0" smtClean="0"/>
              <a:t>Based on my knowledge and experience, I strongly believe that Canada would gain more from CISTIP if we were able to identify which targeted areas we want to further developed with which specific foreign partner and focus the limited funds towards these priorities.</a:t>
            </a:r>
            <a:endParaRPr lang="en-CA" sz="1400" dirty="0"/>
          </a:p>
        </p:txBody>
      </p:sp>
      <p:sp>
        <p:nvSpPr>
          <p:cNvPr id="4" name="Slide Number Placeholder 3"/>
          <p:cNvSpPr>
            <a:spLocks noGrp="1"/>
          </p:cNvSpPr>
          <p:nvPr>
            <p:ph type="sldNum" sz="quarter" idx="10"/>
          </p:nvPr>
        </p:nvSpPr>
        <p:spPr/>
        <p:txBody>
          <a:bodyPr/>
          <a:lstStyle/>
          <a:p>
            <a:fld id="{7E4CEC3C-1EF9-43B6-BA68-39D5474420A6}" type="slidenum">
              <a:rPr lang="en-US" smtClean="0"/>
              <a:pPr/>
              <a:t>7</a:t>
            </a:fld>
            <a:endParaRPr lang="en-US"/>
          </a:p>
        </p:txBody>
      </p:sp>
    </p:spTree>
    <p:extLst>
      <p:ext uri="{BB962C8B-B14F-4D97-AF65-F5344CB8AC3E}">
        <p14:creationId xmlns:p14="http://schemas.microsoft.com/office/powerpoint/2010/main" val="2986362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400" dirty="0" smtClean="0"/>
              <a:t>In this next section on ISTPP results and outcomes, I will focus exclusively on activities with Brazil, China and India because this is the one I have been involved with over the last 4 years.</a:t>
            </a:r>
          </a:p>
          <a:p>
            <a:endParaRPr lang="en-CA" sz="1400" dirty="0" smtClean="0"/>
          </a:p>
          <a:p>
            <a:r>
              <a:rPr lang="en-CA" sz="1400" dirty="0" smtClean="0"/>
              <a:t>AS I shown you before, there were two rounds of funding ISTPP1 2005-10 and ISTPP2 2010-15. Considering that ISTPP2 is still ongoing, the results and outcomes presented will be primarily from ISTPP1 activities</a:t>
            </a:r>
          </a:p>
          <a:p>
            <a:endParaRPr lang="en-CA" sz="1400" dirty="0" smtClean="0"/>
          </a:p>
          <a:p>
            <a:r>
              <a:rPr lang="en-CA" sz="1400" dirty="0" smtClean="0"/>
              <a:t>The ISTPP2 program evaluation was performed earlier this summer but the final report has not yet been made public and I have not seen it either.</a:t>
            </a:r>
          </a:p>
          <a:p>
            <a:endParaRPr lang="en-CA" sz="1400" dirty="0"/>
          </a:p>
        </p:txBody>
      </p:sp>
      <p:sp>
        <p:nvSpPr>
          <p:cNvPr id="4" name="Slide Number Placeholder 3"/>
          <p:cNvSpPr>
            <a:spLocks noGrp="1"/>
          </p:cNvSpPr>
          <p:nvPr>
            <p:ph type="sldNum" sz="quarter" idx="10"/>
          </p:nvPr>
        </p:nvSpPr>
        <p:spPr/>
        <p:txBody>
          <a:bodyPr/>
          <a:lstStyle/>
          <a:p>
            <a:fld id="{7E4CEC3C-1EF9-43B6-BA68-39D5474420A6}" type="slidenum">
              <a:rPr lang="en-US" smtClean="0"/>
              <a:pPr/>
              <a:t>8</a:t>
            </a:fld>
            <a:endParaRPr lang="en-US"/>
          </a:p>
        </p:txBody>
      </p:sp>
    </p:spTree>
    <p:extLst>
      <p:ext uri="{BB962C8B-B14F-4D97-AF65-F5344CB8AC3E}">
        <p14:creationId xmlns:p14="http://schemas.microsoft.com/office/powerpoint/2010/main" val="924395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ctr" latinLnBrk="0" hangingPunct="1">
              <a:spcAft>
                <a:spcPts val="600"/>
              </a:spcAft>
            </a:pPr>
            <a:r>
              <a:rPr lang="en-CA" sz="1400" b="1" i="0" u="none" strike="noStrike" kern="1200" dirty="0" smtClean="0">
                <a:solidFill>
                  <a:schemeClr val="tx1"/>
                </a:solidFill>
                <a:effectLst/>
              </a:rPr>
              <a:t>Matchmaking (extend to which stakeholders have been introduced) </a:t>
            </a:r>
            <a:r>
              <a:rPr lang="en-US" sz="1400" b="0" i="0" u="none" strike="noStrike" kern="1200" dirty="0" smtClean="0">
                <a:solidFill>
                  <a:schemeClr val="tx1"/>
                </a:solidFill>
                <a:effectLst/>
              </a:rPr>
              <a:t>Facilitated 55 matchmaking activities, engaging 4,000+ participants.</a:t>
            </a:r>
            <a:endParaRPr lang="en-CA" sz="1400" b="0" dirty="0" smtClean="0"/>
          </a:p>
          <a:p>
            <a:pPr rtl="0" eaLnBrk="1" fontAlgn="auto" latinLnBrk="0" hangingPunct="1">
              <a:spcAft>
                <a:spcPts val="600"/>
              </a:spcAft>
            </a:pPr>
            <a:r>
              <a:rPr lang="en-CA" sz="1400" b="1" i="0" u="none" strike="noStrike" kern="1200" dirty="0" smtClean="0">
                <a:solidFill>
                  <a:schemeClr val="tx1"/>
                </a:solidFill>
                <a:effectLst/>
              </a:rPr>
              <a:t>Collaborative R&amp;D projects (extend stakeholders have conducted …)</a:t>
            </a:r>
            <a:r>
              <a:rPr lang="en-CA" sz="1400" dirty="0"/>
              <a:t> </a:t>
            </a:r>
            <a:r>
              <a:rPr lang="en-US" sz="1400" b="0" i="0" u="none" strike="noStrike" kern="1200" dirty="0" smtClean="0">
                <a:solidFill>
                  <a:schemeClr val="tx1"/>
                </a:solidFill>
                <a:effectLst/>
              </a:rPr>
              <a:t>Invested $9.4 million in 27 bilateral R&amp;D projects, engaging</a:t>
            </a:r>
            <a:r>
              <a:rPr lang="en-US" sz="1400" b="0" i="0" u="none" strike="noStrike" kern="1200" baseline="0" dirty="0" smtClean="0">
                <a:solidFill>
                  <a:schemeClr val="tx1"/>
                </a:solidFill>
                <a:effectLst/>
              </a:rPr>
              <a:t> at least 750 Canadian and partner country firms.</a:t>
            </a:r>
          </a:p>
          <a:p>
            <a:pPr rtl="0" eaLnBrk="1" fontAlgn="auto" latinLnBrk="0" hangingPunct="1">
              <a:spcAft>
                <a:spcPts val="600"/>
              </a:spcAft>
            </a:pPr>
            <a:r>
              <a:rPr lang="en-CA" sz="1400" b="1" i="0" u="none" strike="noStrike" kern="1200" dirty="0" smtClean="0">
                <a:solidFill>
                  <a:schemeClr val="tx1"/>
                </a:solidFill>
                <a:effectLst/>
              </a:rPr>
              <a:t>Targeted technology areas (extend to which program activities have taken place in…)</a:t>
            </a:r>
            <a:r>
              <a:rPr lang="en-CA" sz="1400" dirty="0"/>
              <a:t> </a:t>
            </a:r>
            <a:r>
              <a:rPr lang="en-CA" sz="1400" b="0" i="0" u="none" strike="noStrike" kern="1200" dirty="0" smtClean="0">
                <a:solidFill>
                  <a:schemeClr val="tx1"/>
                </a:solidFill>
                <a:effectLst/>
              </a:rPr>
              <a:t>100% of supported projects</a:t>
            </a:r>
            <a:r>
              <a:rPr lang="en-CA" sz="1400" b="0" i="0" u="none" strike="noStrike" kern="1200" baseline="0" dirty="0" smtClean="0">
                <a:solidFill>
                  <a:schemeClr val="tx1"/>
                </a:solidFill>
                <a:effectLst/>
              </a:rPr>
              <a:t> included in one of the targeted technology areas.</a:t>
            </a:r>
          </a:p>
          <a:p>
            <a:pPr rtl="0" eaLnBrk="1" fontAlgn="auto" latinLnBrk="0" hangingPunct="1">
              <a:spcAft>
                <a:spcPts val="600"/>
              </a:spcAft>
            </a:pPr>
            <a:r>
              <a:rPr lang="en-CA" sz="1400" b="1" i="0" u="none" strike="noStrike" kern="1200" dirty="0" smtClean="0">
                <a:solidFill>
                  <a:schemeClr val="tx1"/>
                </a:solidFill>
                <a:effectLst/>
              </a:rPr>
              <a:t>Contribution</a:t>
            </a:r>
            <a:r>
              <a:rPr lang="en-CA" sz="1400" b="1" i="0" u="none" strike="noStrike" kern="1200" baseline="0" dirty="0" smtClean="0">
                <a:solidFill>
                  <a:schemeClr val="tx1"/>
                </a:solidFill>
                <a:effectLst/>
              </a:rPr>
              <a:t> to </a:t>
            </a:r>
            <a:r>
              <a:rPr lang="en-CA" sz="1400" b="1" i="0" u="none" strike="noStrike" kern="1200" dirty="0" smtClean="0">
                <a:solidFill>
                  <a:schemeClr val="tx1"/>
                </a:solidFill>
                <a:effectLst/>
              </a:rPr>
              <a:t>the economic position of stakeholders</a:t>
            </a:r>
            <a:r>
              <a:rPr lang="en-CA" sz="1400" dirty="0"/>
              <a:t> </a:t>
            </a:r>
            <a:r>
              <a:rPr lang="en-US" sz="1400" b="0" i="0" u="none" strike="noStrike" kern="1200" baseline="0" dirty="0" smtClean="0">
                <a:solidFill>
                  <a:schemeClr val="tx1"/>
                </a:solidFill>
                <a:effectLst/>
              </a:rPr>
              <a:t>Developed 46 licensing agreements, 43 new products/services,. 122 research publications and 22 new intellectual property rights, generating $2.15 M in actual revenues in 2013-14 and forecasting $150 M in future.</a:t>
            </a:r>
            <a:endParaRPr lang="en-CA" sz="1400" b="0" i="0" u="none" strike="noStrike" kern="1200" dirty="0" smtClean="0">
              <a:solidFill>
                <a:schemeClr val="tx1"/>
              </a:solidFill>
              <a:effectLst/>
            </a:endParaRPr>
          </a:p>
          <a:p>
            <a:pPr rtl="0" eaLnBrk="1" fontAlgn="auto" latinLnBrk="0" hangingPunct="1">
              <a:spcAft>
                <a:spcPts val="600"/>
              </a:spcAft>
            </a:pPr>
            <a:r>
              <a:rPr lang="en-CA" sz="1400" b="1" i="0" u="none" strike="noStrike" kern="1200" dirty="0" smtClean="0">
                <a:solidFill>
                  <a:schemeClr val="tx1"/>
                </a:solidFill>
                <a:effectLst/>
              </a:rPr>
              <a:t>Contribution to the creation of an innovative workforce</a:t>
            </a:r>
            <a:r>
              <a:rPr lang="en-CA" sz="1400" dirty="0"/>
              <a:t> </a:t>
            </a:r>
            <a:r>
              <a:rPr lang="en-CA" sz="1400" b="0" i="0" u="none" strike="noStrike" kern="1200" dirty="0" smtClean="0">
                <a:solidFill>
                  <a:schemeClr val="tx1"/>
                </a:solidFill>
                <a:effectLst/>
              </a:rPr>
              <a:t>Created 135</a:t>
            </a:r>
            <a:r>
              <a:rPr lang="en-CA" sz="1400" b="0" i="0" u="none" strike="noStrike" kern="1200" baseline="0" dirty="0" smtClean="0">
                <a:solidFill>
                  <a:schemeClr val="tx1"/>
                </a:solidFill>
                <a:effectLst/>
              </a:rPr>
              <a:t> new jobs during the R&amp;D project, and 157 additional jobs expected to be created in near future.</a:t>
            </a:r>
            <a:endParaRPr lang="en-CA" sz="1400" b="0" i="0" u="none" strike="noStrike" kern="1200" dirty="0" smtClean="0">
              <a:solidFill>
                <a:schemeClr val="tx1"/>
              </a:solidFill>
              <a:effectLst/>
            </a:endParaRPr>
          </a:p>
          <a:p>
            <a:endParaRPr lang="en-CA" b="0" dirty="0"/>
          </a:p>
        </p:txBody>
      </p:sp>
      <p:sp>
        <p:nvSpPr>
          <p:cNvPr id="4" name="Slide Number Placeholder 3"/>
          <p:cNvSpPr>
            <a:spLocks noGrp="1"/>
          </p:cNvSpPr>
          <p:nvPr>
            <p:ph type="sldNum" sz="quarter" idx="10"/>
          </p:nvPr>
        </p:nvSpPr>
        <p:spPr/>
        <p:txBody>
          <a:bodyPr/>
          <a:lstStyle/>
          <a:p>
            <a:fld id="{7E4CEC3C-1EF9-43B6-BA68-39D5474420A6}" type="slidenum">
              <a:rPr lang="en-US" smtClean="0"/>
              <a:pPr/>
              <a:t>9</a:t>
            </a:fld>
            <a:endParaRPr lang="en-US"/>
          </a:p>
        </p:txBody>
      </p:sp>
    </p:spTree>
    <p:extLst>
      <p:ext uri="{BB962C8B-B14F-4D97-AF65-F5344CB8AC3E}">
        <p14:creationId xmlns:p14="http://schemas.microsoft.com/office/powerpoint/2010/main" val="16613612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44" descr="strip"/>
          <p:cNvPicPr>
            <a:picLocks noChangeAspect="1" noChangeArrowheads="1"/>
          </p:cNvPicPr>
          <p:nvPr/>
        </p:nvPicPr>
        <p:blipFill>
          <a:blip r:embed="rId2" cstate="print"/>
          <a:srcRect t="13655" b="24001"/>
          <a:stretch>
            <a:fillRect/>
          </a:stretch>
        </p:blipFill>
        <p:spPr bwMode="auto">
          <a:xfrm>
            <a:off x="0" y="-30163"/>
            <a:ext cx="9144000" cy="6888163"/>
          </a:xfrm>
          <a:prstGeom prst="rect">
            <a:avLst/>
          </a:prstGeom>
          <a:noFill/>
          <a:ln w="9525">
            <a:noFill/>
            <a:miter lim="800000"/>
            <a:headEnd/>
            <a:tailEnd/>
          </a:ln>
        </p:spPr>
      </p:pic>
      <p:pic>
        <p:nvPicPr>
          <p:cNvPr id="5" name="Picture 1036" descr="folder logo only"/>
          <p:cNvPicPr>
            <a:picLocks noChangeAspect="1" noChangeArrowheads="1"/>
          </p:cNvPicPr>
          <p:nvPr/>
        </p:nvPicPr>
        <p:blipFill>
          <a:blip r:embed="rId3" cstate="print"/>
          <a:srcRect/>
          <a:stretch>
            <a:fillRect/>
          </a:stretch>
        </p:blipFill>
        <p:spPr bwMode="auto">
          <a:xfrm>
            <a:off x="0" y="0"/>
            <a:ext cx="3200400" cy="1733550"/>
          </a:xfrm>
          <a:prstGeom prst="rect">
            <a:avLst/>
          </a:prstGeom>
          <a:noFill/>
          <a:ln w="9525">
            <a:noFill/>
            <a:miter lim="800000"/>
            <a:headEnd/>
            <a:tailEnd/>
          </a:ln>
        </p:spPr>
      </p:pic>
      <p:pic>
        <p:nvPicPr>
          <p:cNvPr id="6" name="Picture 1048" descr="globe"/>
          <p:cNvPicPr>
            <a:picLocks noChangeAspect="1" noChangeArrowheads="1"/>
          </p:cNvPicPr>
          <p:nvPr/>
        </p:nvPicPr>
        <p:blipFill>
          <a:blip r:embed="rId4" cstate="print"/>
          <a:srcRect l="11977" b="23952"/>
          <a:stretch>
            <a:fillRect/>
          </a:stretch>
        </p:blipFill>
        <p:spPr bwMode="auto">
          <a:xfrm>
            <a:off x="0" y="2908300"/>
            <a:ext cx="4572000" cy="3949700"/>
          </a:xfrm>
          <a:prstGeom prst="rect">
            <a:avLst/>
          </a:prstGeom>
          <a:noFill/>
          <a:ln w="9525">
            <a:noFill/>
            <a:miter lim="800000"/>
            <a:headEnd/>
            <a:tailEnd/>
          </a:ln>
        </p:spPr>
      </p:pic>
      <p:grpSp>
        <p:nvGrpSpPr>
          <p:cNvPr id="7" name="Group 1051"/>
          <p:cNvGrpSpPr>
            <a:grpSpLocks/>
          </p:cNvGrpSpPr>
          <p:nvPr/>
        </p:nvGrpSpPr>
        <p:grpSpPr bwMode="auto">
          <a:xfrm>
            <a:off x="3886200" y="701675"/>
            <a:ext cx="4829175" cy="441325"/>
            <a:chOff x="2448" y="144"/>
            <a:chExt cx="3042" cy="278"/>
          </a:xfrm>
        </p:grpSpPr>
        <p:sp>
          <p:nvSpPr>
            <p:cNvPr id="8" name="Text Box 1049"/>
            <p:cNvSpPr txBox="1">
              <a:spLocks noChangeArrowheads="1"/>
            </p:cNvSpPr>
            <p:nvPr userDrawn="1"/>
          </p:nvSpPr>
          <p:spPr bwMode="auto">
            <a:xfrm>
              <a:off x="2448" y="144"/>
              <a:ext cx="2367" cy="134"/>
            </a:xfrm>
            <a:prstGeom prst="rect">
              <a:avLst/>
            </a:prstGeom>
            <a:noFill/>
            <a:ln w="9525">
              <a:noFill/>
              <a:miter lim="800000"/>
              <a:headEnd/>
              <a:tailEnd/>
            </a:ln>
            <a:effectLst/>
          </p:spPr>
          <p:txBody>
            <a:bodyPr wrap="none" lIns="0" tIns="0" rIns="0" bIns="0">
              <a:spAutoFit/>
            </a:bodyPr>
            <a:lstStyle/>
            <a:p>
              <a:pPr algn="l">
                <a:defRPr/>
              </a:pPr>
              <a:r>
                <a:rPr lang="en-US" sz="1400" i="1">
                  <a:solidFill>
                    <a:srgbClr val="8AB3D8"/>
                  </a:solidFill>
                  <a:latin typeface="Arial" charset="0"/>
                </a:rPr>
                <a:t>Global Connections for Canadian Innovators</a:t>
              </a:r>
            </a:p>
          </p:txBody>
        </p:sp>
        <p:sp>
          <p:nvSpPr>
            <p:cNvPr id="9" name="Text Box 1050"/>
            <p:cNvSpPr txBox="1">
              <a:spLocks noChangeArrowheads="1"/>
            </p:cNvSpPr>
            <p:nvPr userDrawn="1"/>
          </p:nvSpPr>
          <p:spPr bwMode="auto">
            <a:xfrm>
              <a:off x="2448" y="288"/>
              <a:ext cx="3042" cy="134"/>
            </a:xfrm>
            <a:prstGeom prst="rect">
              <a:avLst/>
            </a:prstGeom>
            <a:noFill/>
            <a:ln w="9525">
              <a:noFill/>
              <a:miter lim="800000"/>
              <a:headEnd/>
              <a:tailEnd/>
            </a:ln>
            <a:effectLst/>
          </p:spPr>
          <p:txBody>
            <a:bodyPr wrap="none" lIns="0" tIns="0" rIns="0" bIns="0">
              <a:spAutoFit/>
            </a:bodyPr>
            <a:lstStyle/>
            <a:p>
              <a:pPr algn="l">
                <a:defRPr/>
              </a:pPr>
              <a:r>
                <a:rPr lang="en-US" sz="1400" i="1" dirty="0">
                  <a:solidFill>
                    <a:srgbClr val="8AB3D8"/>
                  </a:solidFill>
                  <a:latin typeface="Arial" charset="0"/>
                </a:rPr>
                <a:t>Liaisons </a:t>
              </a:r>
              <a:r>
                <a:rPr lang="en-US" sz="1400" i="1" dirty="0" err="1">
                  <a:solidFill>
                    <a:srgbClr val="8AB3D8"/>
                  </a:solidFill>
                  <a:latin typeface="Arial" charset="0"/>
                </a:rPr>
                <a:t>internationales</a:t>
              </a:r>
              <a:r>
                <a:rPr lang="en-US" sz="1400" i="1" dirty="0">
                  <a:solidFill>
                    <a:srgbClr val="8AB3D8"/>
                  </a:solidFill>
                  <a:latin typeface="Arial" charset="0"/>
                </a:rPr>
                <a:t> pours les </a:t>
              </a:r>
              <a:r>
                <a:rPr lang="en-US" sz="1400" i="1" dirty="0" err="1">
                  <a:solidFill>
                    <a:srgbClr val="8AB3D8"/>
                  </a:solidFill>
                  <a:latin typeface="Arial" charset="0"/>
                </a:rPr>
                <a:t>innovateurs</a:t>
              </a:r>
              <a:r>
                <a:rPr lang="en-US" sz="1400" i="1" dirty="0">
                  <a:solidFill>
                    <a:srgbClr val="8AB3D8"/>
                  </a:solidFill>
                  <a:latin typeface="Arial" charset="0"/>
                </a:rPr>
                <a:t> </a:t>
              </a:r>
              <a:r>
                <a:rPr lang="en-US" sz="1400" i="1" dirty="0" err="1">
                  <a:solidFill>
                    <a:srgbClr val="8AB3D8"/>
                  </a:solidFill>
                  <a:latin typeface="Arial" charset="0"/>
                </a:rPr>
                <a:t>canadiens</a:t>
              </a:r>
              <a:endParaRPr lang="en-US" sz="1400" i="1" dirty="0">
                <a:solidFill>
                  <a:srgbClr val="8AB3D8"/>
                </a:solidFill>
                <a:latin typeface="Arial" charset="0"/>
              </a:endParaRPr>
            </a:p>
          </p:txBody>
        </p:sp>
      </p:grpSp>
      <p:sp>
        <p:nvSpPr>
          <p:cNvPr id="3074" name="Rectangle 1026"/>
          <p:cNvSpPr>
            <a:spLocks noGrp="1" noChangeAspect="1" noChangeArrowheads="1"/>
          </p:cNvSpPr>
          <p:nvPr>
            <p:ph type="ctrTitle"/>
          </p:nvPr>
        </p:nvSpPr>
        <p:spPr>
          <a:xfrm>
            <a:off x="3276600" y="1981200"/>
            <a:ext cx="5562600" cy="1098550"/>
          </a:xfrm>
        </p:spPr>
        <p:txBody>
          <a:bodyPr/>
          <a:lstStyle>
            <a:lvl1pPr algn="r">
              <a:defRPr>
                <a:solidFill>
                  <a:schemeClr val="bg1"/>
                </a:solidFill>
                <a:latin typeface="TradeGothic BoldCondTwenty" charset="0"/>
              </a:defRPr>
            </a:lvl1pPr>
          </a:lstStyle>
          <a:p>
            <a:r>
              <a:rPr lang="en-US"/>
              <a:t>Click to edit Master title style</a:t>
            </a:r>
          </a:p>
        </p:txBody>
      </p:sp>
      <p:sp>
        <p:nvSpPr>
          <p:cNvPr id="3075" name="Rectangle 1027"/>
          <p:cNvSpPr>
            <a:spLocks noGrp="1" noChangeAspect="1" noChangeArrowheads="1"/>
          </p:cNvSpPr>
          <p:nvPr>
            <p:ph type="subTitle" idx="1"/>
          </p:nvPr>
        </p:nvSpPr>
        <p:spPr>
          <a:xfrm>
            <a:off x="5029200" y="4724400"/>
            <a:ext cx="3810000" cy="609600"/>
          </a:xfrm>
        </p:spPr>
        <p:txBody>
          <a:bodyPr>
            <a:spAutoFit/>
          </a:bodyPr>
          <a:lstStyle>
            <a:lvl1pPr marL="0" indent="0" algn="r">
              <a:buFont typeface="Wingdings" pitchFamily="2" charset="2"/>
              <a:buNone/>
              <a:defRPr sz="2000">
                <a:latin typeface="Bembo Italic" charset="0"/>
              </a:defRPr>
            </a:lvl1pPr>
          </a:lstStyle>
          <a:p>
            <a:r>
              <a:rPr lang="en-US"/>
              <a:t>Click to edit Master subtitle style</a:t>
            </a:r>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fld id="{8D4C1B94-9606-4DB2-8718-4A0C887BFCE5}" type="slidenum">
              <a:rPr lang="en-US"/>
              <a:pPr/>
              <a:t>‹#›</a:t>
            </a:fld>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28600"/>
            <a:ext cx="21336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600"/>
            <a:ext cx="62484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fld id="{0C1698C1-6D6C-48C2-80B6-2548F6790701}" type="slidenum">
              <a:rPr lang="en-US"/>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p:txBody>
          <a:bodyPr/>
          <a:lstStyle>
            <a:lvl1pPr>
              <a:defRPr/>
            </a:lvl1pPr>
          </a:lstStyle>
          <a:p>
            <a:fld id="{5772E7AE-DEDF-4CF9-9CA7-9FB06931DF11}" type="slidenum">
              <a:rPr lang="en-US"/>
              <a:pPr/>
              <a:t>‹#›</a:t>
            </a:fld>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vl1pPr>
          </a:lstStyle>
          <a:p>
            <a:fld id="{814E4B43-90AC-48D3-9598-874E29C96CAB}" type="slidenum">
              <a:rPr lang="en-US"/>
              <a:pPr/>
              <a:t>‹#›</a:t>
            </a:fld>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90600"/>
            <a:ext cx="4191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990600"/>
            <a:ext cx="4191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fld id="{9CCA55B3-007D-4168-803D-15133E7780AB}" type="slidenum">
              <a:rPr lang="en-US"/>
              <a:pPr/>
              <a:t>‹#›</a:t>
            </a:fld>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p:txBody>
          <a:bodyPr/>
          <a:lstStyle>
            <a:lvl1pPr>
              <a:defRPr/>
            </a:lvl1pPr>
          </a:lstStyle>
          <a:p>
            <a:fld id="{B968089E-7BB4-4498-A5C4-ACB0E35B251E}" type="slidenum">
              <a:rPr lang="en-US"/>
              <a:pPr/>
              <a:t>‹#›</a:t>
            </a:fld>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p:txBody>
          <a:bodyPr/>
          <a:lstStyle>
            <a:lvl1pPr>
              <a:defRPr/>
            </a:lvl1pPr>
          </a:lstStyle>
          <a:p>
            <a:fld id="{28CBCF8A-3594-4837-BDD4-6337C12127FB}" type="slidenum">
              <a:rPr lang="en-US"/>
              <a:pPr/>
              <a:t>‹#›</a:t>
            </a:fld>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fld id="{7D9B8496-C4C1-4081-880D-94AE9D1A0CBE}" type="slidenum">
              <a:rPr lang="en-US"/>
              <a:pPr/>
              <a:t>‹#›</a:t>
            </a:fld>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fld id="{3D524C03-0740-4953-ABB3-9655DD74DB2C}" type="slidenum">
              <a:rPr lang="en-US"/>
              <a:pPr/>
              <a:t>‹#›</a:t>
            </a:fld>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fld id="{87A3C1F1-25DB-4AB8-9CB6-2D121C924DC9}" type="slidenum">
              <a:rPr lang="en-US"/>
              <a:pPr/>
              <a:t>‹#›</a:t>
            </a:fld>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381000" y="990600"/>
            <a:ext cx="8534400" cy="5029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839200" y="0"/>
            <a:ext cx="304800" cy="228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400" b="0">
                <a:latin typeface="Times"/>
              </a:defRPr>
            </a:lvl1pPr>
          </a:lstStyle>
          <a:p>
            <a:fld id="{BCCDBCAC-B70D-41CD-B5AD-802162B25071}" type="slidenum">
              <a:rPr lang="en-US"/>
              <a:pPr/>
              <a:t>‹#›</a:t>
            </a:fld>
            <a:endParaRPr lang="en-US"/>
          </a:p>
        </p:txBody>
      </p:sp>
      <p:sp>
        <p:nvSpPr>
          <p:cNvPr id="1028" name="Rectangle 2"/>
          <p:cNvSpPr>
            <a:spLocks noGrp="1" noChangeAspect="1" noChangeArrowheads="1"/>
          </p:cNvSpPr>
          <p:nvPr>
            <p:ph type="title"/>
          </p:nvPr>
        </p:nvSpPr>
        <p:spPr bwMode="auto">
          <a:xfrm>
            <a:off x="381000" y="228600"/>
            <a:ext cx="8534400" cy="5492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pic>
        <p:nvPicPr>
          <p:cNvPr id="1029" name="Picture 25" descr="logoV4final"/>
          <p:cNvPicPr>
            <a:picLocks noChangeAspect="1" noChangeArrowheads="1"/>
          </p:cNvPicPr>
          <p:nvPr/>
        </p:nvPicPr>
        <p:blipFill>
          <a:blip r:embed="rId13" cstate="print"/>
          <a:srcRect/>
          <a:stretch>
            <a:fillRect/>
          </a:stretch>
        </p:blipFill>
        <p:spPr bwMode="auto">
          <a:xfrm>
            <a:off x="7239000" y="5811838"/>
            <a:ext cx="1719263" cy="8937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43" r:id="rId1"/>
    <p:sldLayoutId id="2147484344" r:id="rId2"/>
    <p:sldLayoutId id="2147484345" r:id="rId3"/>
    <p:sldLayoutId id="2147484346" r:id="rId4"/>
    <p:sldLayoutId id="2147484347" r:id="rId5"/>
    <p:sldLayoutId id="2147484348" r:id="rId6"/>
    <p:sldLayoutId id="2147484349" r:id="rId7"/>
    <p:sldLayoutId id="2147484350" r:id="rId8"/>
    <p:sldLayoutId id="2147484351" r:id="rId9"/>
    <p:sldLayoutId id="2147484352" r:id="rId10"/>
    <p:sldLayoutId id="2147484353" r:id="rId11"/>
  </p:sldLayoutIdLst>
  <p:transition xmlns:p14="http://schemas.microsoft.com/office/powerpoint/2010/main"/>
  <p:txStyles>
    <p:titleStyle>
      <a:lvl1pPr algn="l" rtl="0" eaLnBrk="0" fontAlgn="base" hangingPunct="0">
        <a:spcBef>
          <a:spcPct val="0"/>
        </a:spcBef>
        <a:spcAft>
          <a:spcPct val="0"/>
        </a:spcAft>
        <a:defRPr sz="3600" b="1">
          <a:solidFill>
            <a:srgbClr val="333399"/>
          </a:solidFill>
          <a:latin typeface="+mj-lt"/>
          <a:ea typeface="+mj-ea"/>
          <a:cs typeface="+mj-cs"/>
        </a:defRPr>
      </a:lvl1pPr>
      <a:lvl2pPr algn="l" rtl="0" eaLnBrk="0" fontAlgn="base" hangingPunct="0">
        <a:spcBef>
          <a:spcPct val="0"/>
        </a:spcBef>
        <a:spcAft>
          <a:spcPct val="0"/>
        </a:spcAft>
        <a:defRPr sz="3600" b="1">
          <a:solidFill>
            <a:srgbClr val="333399"/>
          </a:solidFill>
          <a:latin typeface="Arial" charset="0"/>
        </a:defRPr>
      </a:lvl2pPr>
      <a:lvl3pPr algn="l" rtl="0" eaLnBrk="0" fontAlgn="base" hangingPunct="0">
        <a:spcBef>
          <a:spcPct val="0"/>
        </a:spcBef>
        <a:spcAft>
          <a:spcPct val="0"/>
        </a:spcAft>
        <a:defRPr sz="3600" b="1">
          <a:solidFill>
            <a:srgbClr val="333399"/>
          </a:solidFill>
          <a:latin typeface="Arial" charset="0"/>
        </a:defRPr>
      </a:lvl3pPr>
      <a:lvl4pPr algn="l" rtl="0" eaLnBrk="0" fontAlgn="base" hangingPunct="0">
        <a:spcBef>
          <a:spcPct val="0"/>
        </a:spcBef>
        <a:spcAft>
          <a:spcPct val="0"/>
        </a:spcAft>
        <a:defRPr sz="3600" b="1">
          <a:solidFill>
            <a:srgbClr val="333399"/>
          </a:solidFill>
          <a:latin typeface="Arial" charset="0"/>
        </a:defRPr>
      </a:lvl4pPr>
      <a:lvl5pPr algn="l" rtl="0" eaLnBrk="0" fontAlgn="base" hangingPunct="0">
        <a:spcBef>
          <a:spcPct val="0"/>
        </a:spcBef>
        <a:spcAft>
          <a:spcPct val="0"/>
        </a:spcAft>
        <a:defRPr sz="3600" b="1">
          <a:solidFill>
            <a:srgbClr val="333399"/>
          </a:solidFill>
          <a:latin typeface="Arial" charset="0"/>
        </a:defRPr>
      </a:lvl5pPr>
      <a:lvl6pPr marL="457200" algn="l" rtl="0" fontAlgn="base">
        <a:spcBef>
          <a:spcPct val="0"/>
        </a:spcBef>
        <a:spcAft>
          <a:spcPct val="0"/>
        </a:spcAft>
        <a:defRPr sz="3600" b="1">
          <a:solidFill>
            <a:srgbClr val="333399"/>
          </a:solidFill>
          <a:latin typeface="Arial" charset="0"/>
        </a:defRPr>
      </a:lvl6pPr>
      <a:lvl7pPr marL="914400" algn="l" rtl="0" fontAlgn="base">
        <a:spcBef>
          <a:spcPct val="0"/>
        </a:spcBef>
        <a:spcAft>
          <a:spcPct val="0"/>
        </a:spcAft>
        <a:defRPr sz="3600" b="1">
          <a:solidFill>
            <a:srgbClr val="333399"/>
          </a:solidFill>
          <a:latin typeface="Arial" charset="0"/>
        </a:defRPr>
      </a:lvl7pPr>
      <a:lvl8pPr marL="1371600" algn="l" rtl="0" fontAlgn="base">
        <a:spcBef>
          <a:spcPct val="0"/>
        </a:spcBef>
        <a:spcAft>
          <a:spcPct val="0"/>
        </a:spcAft>
        <a:defRPr sz="3600" b="1">
          <a:solidFill>
            <a:srgbClr val="333399"/>
          </a:solidFill>
          <a:latin typeface="Arial" charset="0"/>
        </a:defRPr>
      </a:lvl8pPr>
      <a:lvl9pPr marL="1828800" algn="l" rtl="0" fontAlgn="base">
        <a:spcBef>
          <a:spcPct val="0"/>
        </a:spcBef>
        <a:spcAft>
          <a:spcPct val="0"/>
        </a:spcAft>
        <a:defRPr sz="3600" b="1">
          <a:solidFill>
            <a:srgbClr val="333399"/>
          </a:solidFill>
          <a:latin typeface="Arial" charset="0"/>
        </a:defRPr>
      </a:lvl9pPr>
    </p:titleStyle>
    <p:bodyStyle>
      <a:lvl1pPr marL="342900" indent="-342900" algn="l" rtl="0" eaLnBrk="0" fontAlgn="base" hangingPunct="0">
        <a:spcBef>
          <a:spcPct val="20000"/>
        </a:spcBef>
        <a:spcAft>
          <a:spcPct val="0"/>
        </a:spcAft>
        <a:buClr>
          <a:schemeClr val="tx1"/>
        </a:buClr>
        <a:buFont typeface="Wingdings" pitchFamily="2" charset="2"/>
        <a:buChar char="§"/>
        <a:defRPr sz="26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SzPct val="89000"/>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international.gc.ca/about-a_propos/oig-big/2010/evaluation/istpp_ppist10.aspx?lang=en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4.png"/><Relationship Id="rId5"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4.png"/><Relationship Id="rId5"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4.png"/><Relationship Id="rId5"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3" Type="http://schemas.openxmlformats.org/officeDocument/2006/relationships/image" Target="../media/image5.png"/><Relationship Id="rId14"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4.png"/><Relationship Id="rId5"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44" descr="strip"/>
          <p:cNvPicPr>
            <a:picLocks noChangeAspect="1" noChangeArrowheads="1"/>
          </p:cNvPicPr>
          <p:nvPr/>
        </p:nvPicPr>
        <p:blipFill>
          <a:blip r:embed="rId3" cstate="print"/>
          <a:srcRect t="13655" b="24001"/>
          <a:stretch>
            <a:fillRect/>
          </a:stretch>
        </p:blipFill>
        <p:spPr bwMode="auto">
          <a:xfrm>
            <a:off x="-11430" y="-30163"/>
            <a:ext cx="9144000" cy="6888163"/>
          </a:xfrm>
          <a:prstGeom prst="rect">
            <a:avLst/>
          </a:prstGeom>
          <a:noFill/>
          <a:ln w="9525">
            <a:noFill/>
            <a:miter lim="800000"/>
            <a:headEnd/>
            <a:tailEnd/>
          </a:ln>
        </p:spPr>
      </p:pic>
      <p:pic>
        <p:nvPicPr>
          <p:cNvPr id="6" name="Picture 1048" descr="globe"/>
          <p:cNvPicPr>
            <a:picLocks noChangeAspect="1" noChangeArrowheads="1"/>
          </p:cNvPicPr>
          <p:nvPr/>
        </p:nvPicPr>
        <p:blipFill>
          <a:blip r:embed="rId4" cstate="print"/>
          <a:srcRect l="11977" b="23952"/>
          <a:stretch>
            <a:fillRect/>
          </a:stretch>
        </p:blipFill>
        <p:spPr bwMode="auto">
          <a:xfrm>
            <a:off x="0" y="2908300"/>
            <a:ext cx="4572000" cy="3949700"/>
          </a:xfrm>
          <a:prstGeom prst="rect">
            <a:avLst/>
          </a:prstGeom>
          <a:noFill/>
          <a:ln w="9525">
            <a:noFill/>
            <a:miter lim="800000"/>
            <a:headEnd/>
            <a:tailEnd/>
          </a:ln>
        </p:spPr>
      </p:pic>
      <p:sp>
        <p:nvSpPr>
          <p:cNvPr id="2" name="Title 1"/>
          <p:cNvSpPr>
            <a:spLocks noGrp="1"/>
          </p:cNvSpPr>
          <p:nvPr>
            <p:ph type="title"/>
          </p:nvPr>
        </p:nvSpPr>
        <p:spPr>
          <a:xfrm>
            <a:off x="381000" y="228600"/>
            <a:ext cx="8534400" cy="1292662"/>
          </a:xfrm>
        </p:spPr>
        <p:txBody>
          <a:bodyPr/>
          <a:lstStyle/>
          <a:p>
            <a:pPr algn="ctr"/>
            <a:r>
              <a:rPr lang="en-CA" sz="2800" dirty="0">
                <a:solidFill>
                  <a:schemeClr val="bg1"/>
                </a:solidFill>
              </a:rPr>
              <a:t>Panel 13: </a:t>
            </a:r>
            <a:r>
              <a:rPr lang="en-CA" sz="2800" dirty="0" smtClean="0">
                <a:solidFill>
                  <a:schemeClr val="bg1"/>
                </a:solidFill>
              </a:rPr>
              <a:t/>
            </a:r>
            <a:br>
              <a:rPr lang="en-CA" sz="2800" dirty="0" smtClean="0">
                <a:solidFill>
                  <a:schemeClr val="bg1"/>
                </a:solidFill>
              </a:rPr>
            </a:br>
            <a:r>
              <a:rPr lang="en-CA" sz="2800" dirty="0" smtClean="0">
                <a:solidFill>
                  <a:schemeClr val="bg1"/>
                </a:solidFill>
              </a:rPr>
              <a:t>Complex </a:t>
            </a:r>
            <a:r>
              <a:rPr lang="en-CA" sz="2800" dirty="0">
                <a:solidFill>
                  <a:schemeClr val="bg1"/>
                </a:solidFill>
              </a:rPr>
              <a:t>International Science, Technology and Innovation Partnerships: Lessons for </a:t>
            </a:r>
            <a:r>
              <a:rPr lang="en-CA" sz="2800" dirty="0" smtClean="0">
                <a:solidFill>
                  <a:schemeClr val="bg1"/>
                </a:solidFill>
              </a:rPr>
              <a:t>Canada</a:t>
            </a:r>
            <a:endParaRPr lang="en-CA" sz="2800" dirty="0"/>
          </a:p>
        </p:txBody>
      </p:sp>
      <p:sp>
        <p:nvSpPr>
          <p:cNvPr id="7" name="Rectangle 3"/>
          <p:cNvSpPr txBox="1">
            <a:spLocks noChangeAspect="1" noChangeArrowheads="1"/>
          </p:cNvSpPr>
          <p:nvPr/>
        </p:nvSpPr>
        <p:spPr bwMode="auto">
          <a:xfrm>
            <a:off x="4560570" y="4640961"/>
            <a:ext cx="4419600" cy="137883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Font typeface="Wingdings" pitchFamily="2" charset="2"/>
              <a:buChar char="§"/>
              <a:defRPr sz="26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SzPct val="89000"/>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a:lstStyle>
          <a:p>
            <a:pPr marL="0" indent="0" algn="r" eaLnBrk="1" hangingPunct="1">
              <a:buNone/>
            </a:pPr>
            <a:r>
              <a:rPr lang="en-US" sz="2800" kern="0" dirty="0" smtClean="0">
                <a:solidFill>
                  <a:schemeClr val="bg1"/>
                </a:solidFill>
              </a:rPr>
              <a:t>Pierre Bilodeau, PhD</a:t>
            </a:r>
          </a:p>
          <a:p>
            <a:pPr marL="0" indent="0" algn="r" eaLnBrk="1" hangingPunct="1">
              <a:buNone/>
            </a:pPr>
            <a:r>
              <a:rPr lang="en-US" sz="2800" kern="0" dirty="0" smtClean="0">
                <a:solidFill>
                  <a:schemeClr val="bg1"/>
                </a:solidFill>
              </a:rPr>
              <a:t>Chief Operating Officer ISTPCanada</a:t>
            </a:r>
          </a:p>
        </p:txBody>
      </p:sp>
      <p:sp>
        <p:nvSpPr>
          <p:cNvPr id="9" name="Title 1"/>
          <p:cNvSpPr txBox="1">
            <a:spLocks/>
          </p:cNvSpPr>
          <p:nvPr/>
        </p:nvSpPr>
        <p:spPr bwMode="auto">
          <a:xfrm>
            <a:off x="1905000" y="2321004"/>
            <a:ext cx="7162800" cy="110799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rtl="0" eaLnBrk="0" fontAlgn="base" hangingPunct="0">
              <a:spcBef>
                <a:spcPct val="0"/>
              </a:spcBef>
              <a:spcAft>
                <a:spcPct val="0"/>
              </a:spcAft>
              <a:defRPr sz="3600" b="1">
                <a:solidFill>
                  <a:srgbClr val="333399"/>
                </a:solidFill>
                <a:latin typeface="+mj-lt"/>
                <a:ea typeface="+mj-ea"/>
                <a:cs typeface="+mj-cs"/>
              </a:defRPr>
            </a:lvl1pPr>
            <a:lvl2pPr algn="l" rtl="0" eaLnBrk="0" fontAlgn="base" hangingPunct="0">
              <a:spcBef>
                <a:spcPct val="0"/>
              </a:spcBef>
              <a:spcAft>
                <a:spcPct val="0"/>
              </a:spcAft>
              <a:defRPr sz="3600" b="1">
                <a:solidFill>
                  <a:srgbClr val="333399"/>
                </a:solidFill>
                <a:latin typeface="Arial" charset="0"/>
              </a:defRPr>
            </a:lvl2pPr>
            <a:lvl3pPr algn="l" rtl="0" eaLnBrk="0" fontAlgn="base" hangingPunct="0">
              <a:spcBef>
                <a:spcPct val="0"/>
              </a:spcBef>
              <a:spcAft>
                <a:spcPct val="0"/>
              </a:spcAft>
              <a:defRPr sz="3600" b="1">
                <a:solidFill>
                  <a:srgbClr val="333399"/>
                </a:solidFill>
                <a:latin typeface="Arial" charset="0"/>
              </a:defRPr>
            </a:lvl3pPr>
            <a:lvl4pPr algn="l" rtl="0" eaLnBrk="0" fontAlgn="base" hangingPunct="0">
              <a:spcBef>
                <a:spcPct val="0"/>
              </a:spcBef>
              <a:spcAft>
                <a:spcPct val="0"/>
              </a:spcAft>
              <a:defRPr sz="3600" b="1">
                <a:solidFill>
                  <a:srgbClr val="333399"/>
                </a:solidFill>
                <a:latin typeface="Arial" charset="0"/>
              </a:defRPr>
            </a:lvl4pPr>
            <a:lvl5pPr algn="l" rtl="0" eaLnBrk="0" fontAlgn="base" hangingPunct="0">
              <a:spcBef>
                <a:spcPct val="0"/>
              </a:spcBef>
              <a:spcAft>
                <a:spcPct val="0"/>
              </a:spcAft>
              <a:defRPr sz="3600" b="1">
                <a:solidFill>
                  <a:srgbClr val="333399"/>
                </a:solidFill>
                <a:latin typeface="Arial" charset="0"/>
              </a:defRPr>
            </a:lvl5pPr>
            <a:lvl6pPr marL="457200" algn="l" rtl="0" fontAlgn="base">
              <a:spcBef>
                <a:spcPct val="0"/>
              </a:spcBef>
              <a:spcAft>
                <a:spcPct val="0"/>
              </a:spcAft>
              <a:defRPr sz="3600" b="1">
                <a:solidFill>
                  <a:srgbClr val="333399"/>
                </a:solidFill>
                <a:latin typeface="Arial" charset="0"/>
              </a:defRPr>
            </a:lvl6pPr>
            <a:lvl7pPr marL="914400" algn="l" rtl="0" fontAlgn="base">
              <a:spcBef>
                <a:spcPct val="0"/>
              </a:spcBef>
              <a:spcAft>
                <a:spcPct val="0"/>
              </a:spcAft>
              <a:defRPr sz="3600" b="1">
                <a:solidFill>
                  <a:srgbClr val="333399"/>
                </a:solidFill>
                <a:latin typeface="Arial" charset="0"/>
              </a:defRPr>
            </a:lvl7pPr>
            <a:lvl8pPr marL="1371600" algn="l" rtl="0" fontAlgn="base">
              <a:spcBef>
                <a:spcPct val="0"/>
              </a:spcBef>
              <a:spcAft>
                <a:spcPct val="0"/>
              </a:spcAft>
              <a:defRPr sz="3600" b="1">
                <a:solidFill>
                  <a:srgbClr val="333399"/>
                </a:solidFill>
                <a:latin typeface="Arial" charset="0"/>
              </a:defRPr>
            </a:lvl8pPr>
            <a:lvl9pPr marL="1828800" algn="l" rtl="0" fontAlgn="base">
              <a:spcBef>
                <a:spcPct val="0"/>
              </a:spcBef>
              <a:spcAft>
                <a:spcPct val="0"/>
              </a:spcAft>
              <a:defRPr sz="3600" b="1">
                <a:solidFill>
                  <a:srgbClr val="333399"/>
                </a:solidFill>
                <a:latin typeface="Arial" charset="0"/>
              </a:defRPr>
            </a:lvl9pPr>
          </a:lstStyle>
          <a:p>
            <a:pPr algn="r"/>
            <a:r>
              <a:rPr lang="en-CA" kern="0" dirty="0" smtClean="0">
                <a:solidFill>
                  <a:srgbClr val="FF0000"/>
                </a:solidFill>
              </a:rPr>
              <a:t>How to Maximize Benefits to Canada from CISTIPs?</a:t>
            </a:r>
            <a:endParaRPr lang="en-CA" kern="0" dirty="0">
              <a:solidFill>
                <a:srgbClr val="FF0000"/>
              </a:solidFill>
            </a:endParaRPr>
          </a:p>
        </p:txBody>
      </p:sp>
    </p:spTree>
    <p:extLst>
      <p:ext uri="{BB962C8B-B14F-4D97-AF65-F5344CB8AC3E}">
        <p14:creationId xmlns:p14="http://schemas.microsoft.com/office/powerpoint/2010/main" val="36293250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Additional ISTPP Achievements</a:t>
            </a:r>
            <a:endParaRPr lang="en-CA" dirty="0"/>
          </a:p>
        </p:txBody>
      </p:sp>
      <p:sp>
        <p:nvSpPr>
          <p:cNvPr id="3" name="Content Placeholder 2"/>
          <p:cNvSpPr>
            <a:spLocks noGrp="1"/>
          </p:cNvSpPr>
          <p:nvPr>
            <p:ph idx="1"/>
          </p:nvPr>
        </p:nvSpPr>
        <p:spPr/>
        <p:txBody>
          <a:bodyPr/>
          <a:lstStyle/>
          <a:p>
            <a:endParaRPr lang="en-GB" dirty="0" smtClean="0"/>
          </a:p>
          <a:p>
            <a:r>
              <a:rPr lang="en-GB" dirty="0" smtClean="0"/>
              <a:t>A national </a:t>
            </a:r>
            <a:r>
              <a:rPr lang="en-GB" dirty="0"/>
              <a:t>innovation agency </a:t>
            </a:r>
            <a:r>
              <a:rPr lang="en-GB" dirty="0" smtClean="0"/>
              <a:t>dedicated to CISTIPs;</a:t>
            </a:r>
          </a:p>
          <a:p>
            <a:pPr marL="0" indent="0">
              <a:buNone/>
            </a:pPr>
            <a:endParaRPr lang="en-GB" dirty="0" smtClean="0"/>
          </a:p>
          <a:p>
            <a:r>
              <a:rPr lang="en-GB" dirty="0" smtClean="0"/>
              <a:t>Program integration of national U-I collaborations with international B2B partnerships;</a:t>
            </a:r>
          </a:p>
          <a:p>
            <a:endParaRPr lang="en-GB" dirty="0" smtClean="0"/>
          </a:p>
          <a:p>
            <a:r>
              <a:rPr lang="en-CA" dirty="0"/>
              <a:t>F</a:t>
            </a:r>
            <a:r>
              <a:rPr lang="en-CA" dirty="0" smtClean="0"/>
              <a:t>ederal-provincial collaborations on CISTIPs;</a:t>
            </a:r>
          </a:p>
          <a:p>
            <a:endParaRPr lang="en-CA" dirty="0"/>
          </a:p>
          <a:p>
            <a:r>
              <a:rPr lang="en-CA" dirty="0"/>
              <a:t>W</a:t>
            </a:r>
            <a:r>
              <a:rPr lang="en-CA" dirty="0" smtClean="0"/>
              <a:t>orking relationships and track records with key trading partner countries;</a:t>
            </a:r>
          </a:p>
          <a:p>
            <a:endParaRPr lang="en-CA" dirty="0"/>
          </a:p>
        </p:txBody>
      </p:sp>
    </p:spTree>
    <p:extLst>
      <p:ext uri="{BB962C8B-B14F-4D97-AF65-F5344CB8AC3E}">
        <p14:creationId xmlns:p14="http://schemas.microsoft.com/office/powerpoint/2010/main" val="283743750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ISTPP Summative Evaluation (2010)</a:t>
            </a:r>
            <a:endParaRPr lang="en-CA" dirty="0"/>
          </a:p>
        </p:txBody>
      </p:sp>
      <p:sp>
        <p:nvSpPr>
          <p:cNvPr id="5" name="Rectangle 5"/>
          <p:cNvSpPr>
            <a:spLocks noChangeArrowheads="1"/>
          </p:cNvSpPr>
          <p:nvPr/>
        </p:nvSpPr>
        <p:spPr bwMode="auto">
          <a:xfrm>
            <a:off x="381000" y="1066800"/>
            <a:ext cx="8305800" cy="5933932"/>
          </a:xfrm>
          <a:prstGeom prst="rect">
            <a:avLst/>
          </a:prstGeom>
          <a:noFill/>
          <a:ln w="9525">
            <a:noFill/>
            <a:miter lim="800000"/>
            <a:headEnd/>
            <a:tailEnd/>
          </a:ln>
          <a:extLst/>
        </p:spPr>
        <p:txBody>
          <a:bodyPr vert="horz" wrap="square" lIns="0" tIns="0" rIns="0" bIns="0" numCol="1" anchor="t" anchorCtr="0" compatLnSpc="1">
            <a:prstTxWarp prst="textNoShape">
              <a:avLst/>
            </a:prstTxWarp>
          </a:bodyPr>
          <a:lstStyle/>
          <a:p>
            <a:pPr marL="342900" indent="-342900" algn="l">
              <a:spcBef>
                <a:spcPts val="0"/>
              </a:spcBef>
              <a:spcAft>
                <a:spcPts val="1200"/>
              </a:spcAft>
              <a:buClr>
                <a:schemeClr val="tx1"/>
              </a:buClr>
              <a:buFont typeface="Wingdings" pitchFamily="2" charset="2"/>
              <a:buChar char="§"/>
            </a:pPr>
            <a:r>
              <a:rPr lang="en-CA" altLang="en-US" sz="2600" dirty="0">
                <a:latin typeface="+mn-lt"/>
              </a:rPr>
              <a:t>Continue to advocate for a significant increase in the level of funding to support </a:t>
            </a:r>
            <a:r>
              <a:rPr lang="en-CA" altLang="en-US" sz="2600" dirty="0" smtClean="0">
                <a:latin typeface="+mn-lt"/>
              </a:rPr>
              <a:t>ISTPP;</a:t>
            </a:r>
            <a:endParaRPr lang="en-CA" altLang="en-US" sz="2600" dirty="0">
              <a:latin typeface="+mn-lt"/>
            </a:endParaRPr>
          </a:p>
          <a:p>
            <a:pPr marL="342900" indent="-342900" algn="l">
              <a:spcBef>
                <a:spcPts val="0"/>
              </a:spcBef>
              <a:spcAft>
                <a:spcPts val="1200"/>
              </a:spcAft>
              <a:buClr>
                <a:schemeClr val="tx1"/>
              </a:buClr>
              <a:buFont typeface="Wingdings" pitchFamily="2" charset="2"/>
              <a:buChar char="§"/>
            </a:pPr>
            <a:r>
              <a:rPr lang="en-CA" altLang="en-US" sz="2600" dirty="0">
                <a:latin typeface="+mn-lt"/>
              </a:rPr>
              <a:t>Ensure that formal governance mechanisms are in place to provide strategic </a:t>
            </a:r>
            <a:r>
              <a:rPr lang="en-CA" altLang="en-US" sz="2600" dirty="0" smtClean="0">
                <a:latin typeface="+mn-lt"/>
              </a:rPr>
              <a:t>guidance </a:t>
            </a:r>
            <a:r>
              <a:rPr lang="en-CA" altLang="en-US" sz="2600" dirty="0">
                <a:latin typeface="+mn-lt"/>
              </a:rPr>
              <a:t>on </a:t>
            </a:r>
            <a:r>
              <a:rPr lang="en-CA" altLang="en-US" sz="2600" dirty="0" smtClean="0">
                <a:latin typeface="+mn-lt"/>
              </a:rPr>
              <a:t>technology </a:t>
            </a:r>
            <a:r>
              <a:rPr lang="en-CA" altLang="en-US" sz="2600" dirty="0">
                <a:latin typeface="+mn-lt"/>
              </a:rPr>
              <a:t>areas of common </a:t>
            </a:r>
            <a:r>
              <a:rPr lang="en-CA" altLang="en-US" sz="2600" dirty="0" smtClean="0">
                <a:latin typeface="+mn-lt"/>
              </a:rPr>
              <a:t>interest;</a:t>
            </a:r>
            <a:endParaRPr lang="en-CA" altLang="en-US" sz="2600" dirty="0">
              <a:latin typeface="+mn-lt"/>
            </a:endParaRPr>
          </a:p>
          <a:p>
            <a:pPr marL="342900" indent="-342900" algn="l">
              <a:spcBef>
                <a:spcPts val="0"/>
              </a:spcBef>
              <a:spcAft>
                <a:spcPts val="1200"/>
              </a:spcAft>
              <a:buClr>
                <a:schemeClr val="tx1"/>
              </a:buClr>
              <a:buFont typeface="Wingdings" pitchFamily="2" charset="2"/>
              <a:buChar char="§"/>
            </a:pPr>
            <a:r>
              <a:rPr lang="en-CA" altLang="en-US" sz="2600" dirty="0">
                <a:latin typeface="+mn-lt"/>
              </a:rPr>
              <a:t>Reassess the risks of entrusting an "arms–length" delivery organization with a leadership role in the funding of partnership development activities.</a:t>
            </a:r>
          </a:p>
          <a:p>
            <a:pPr marL="342900" indent="-342900" algn="l">
              <a:spcBef>
                <a:spcPts val="0"/>
              </a:spcBef>
              <a:spcAft>
                <a:spcPts val="1200"/>
              </a:spcAft>
              <a:buClr>
                <a:schemeClr val="tx1"/>
              </a:buClr>
              <a:buFont typeface="Wingdings" pitchFamily="2" charset="2"/>
              <a:buChar char="§"/>
            </a:pPr>
            <a:r>
              <a:rPr lang="en-CA" altLang="en-US" sz="2600" dirty="0">
                <a:latin typeface="+mn-lt"/>
              </a:rPr>
              <a:t>Conduct an international benchmarking study to determine reasonable performance expectations for </a:t>
            </a:r>
            <a:r>
              <a:rPr lang="en-CA" altLang="en-US" sz="2600" dirty="0" smtClean="0">
                <a:latin typeface="+mn-lt"/>
              </a:rPr>
              <a:t>ISTPP</a:t>
            </a:r>
            <a:r>
              <a:rPr lang="en-CA" altLang="en-US" sz="2600" dirty="0">
                <a:latin typeface="+mn-lt"/>
              </a:rPr>
              <a:t>.</a:t>
            </a:r>
          </a:p>
        </p:txBody>
      </p:sp>
      <p:sp>
        <p:nvSpPr>
          <p:cNvPr id="6" name="Rectangle 7"/>
          <p:cNvSpPr>
            <a:spLocks noChangeArrowheads="1"/>
          </p:cNvSpPr>
          <p:nvPr/>
        </p:nvSpPr>
        <p:spPr bwMode="auto">
          <a:xfrm>
            <a:off x="609600" y="6283251"/>
            <a:ext cx="6629400" cy="584775"/>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901700" indent="-901700" algn="l">
              <a:defRPr>
                <a:solidFill>
                  <a:schemeClr val="tx1"/>
                </a:solidFill>
                <a:latin typeface="Arial" panose="020B0604020202020204" pitchFamily="34" charset="0"/>
              </a:defRPr>
            </a:lvl1pPr>
            <a:lvl2pPr marL="1081088" algn="l">
              <a:defRPr>
                <a:solidFill>
                  <a:schemeClr val="tx1"/>
                </a:solidFill>
                <a:latin typeface="Arial" panose="020B0604020202020204" pitchFamily="34" charset="0"/>
              </a:defRPr>
            </a:lvl2pPr>
            <a:lvl3pPr marL="1260475" algn="l">
              <a:defRPr>
                <a:solidFill>
                  <a:schemeClr val="tx1"/>
                </a:solidFill>
                <a:latin typeface="Arial" panose="020B0604020202020204" pitchFamily="34" charset="0"/>
              </a:defRPr>
            </a:lvl3pPr>
            <a:lvl4pPr marL="1439863"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fr-CA" altLang="en-US" sz="1600" dirty="0" smtClean="0"/>
              <a:t>Source</a:t>
            </a:r>
            <a:r>
              <a:rPr lang="fr-CA" altLang="en-US" sz="1600" b="0" i="1" dirty="0" smtClean="0"/>
              <a:t>: </a:t>
            </a:r>
            <a:r>
              <a:rPr lang="fr-CA" altLang="en-US" sz="1600" b="0" i="1" dirty="0"/>
              <a:t>	</a:t>
            </a:r>
            <a:r>
              <a:rPr lang="fr-CA" altLang="en-US" sz="1600" b="0" i="1" dirty="0">
                <a:hlinkClick r:id="rId3"/>
              </a:rPr>
              <a:t>http://</a:t>
            </a:r>
            <a:r>
              <a:rPr lang="fr-CA" altLang="en-US" sz="1600" b="0" i="1" dirty="0" smtClean="0">
                <a:hlinkClick r:id="rId3"/>
              </a:rPr>
              <a:t>www.international.gc.ca/about-a_propos/oig-big/2010/evaluation/istpp_ppist10.aspx?lang=eng</a:t>
            </a:r>
            <a:r>
              <a:rPr lang="fr-CA" altLang="en-US" sz="1600" b="0" i="1" dirty="0" smtClean="0"/>
              <a:t> </a:t>
            </a:r>
            <a:endParaRPr lang="fr-CA" altLang="en-US" sz="1600" b="0" i="1" dirty="0"/>
          </a:p>
        </p:txBody>
      </p:sp>
    </p:spTree>
    <p:extLst>
      <p:ext uri="{BB962C8B-B14F-4D97-AF65-F5344CB8AC3E}">
        <p14:creationId xmlns:p14="http://schemas.microsoft.com/office/powerpoint/2010/main" val="56911967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44" descr="strip"/>
          <p:cNvPicPr>
            <a:picLocks noChangeAspect="1" noChangeArrowheads="1"/>
          </p:cNvPicPr>
          <p:nvPr/>
        </p:nvPicPr>
        <p:blipFill>
          <a:blip r:embed="rId3" cstate="print"/>
          <a:srcRect t="13655" b="24001"/>
          <a:stretch>
            <a:fillRect/>
          </a:stretch>
        </p:blipFill>
        <p:spPr bwMode="auto">
          <a:xfrm>
            <a:off x="0" y="-30163"/>
            <a:ext cx="9144000" cy="6888163"/>
          </a:xfrm>
          <a:prstGeom prst="rect">
            <a:avLst/>
          </a:prstGeom>
          <a:noFill/>
          <a:ln w="9525">
            <a:noFill/>
            <a:miter lim="800000"/>
            <a:headEnd/>
            <a:tailEnd/>
          </a:ln>
        </p:spPr>
      </p:pic>
      <p:pic>
        <p:nvPicPr>
          <p:cNvPr id="6" name="Picture 1048" descr="globe"/>
          <p:cNvPicPr>
            <a:picLocks noChangeAspect="1" noChangeArrowheads="1"/>
          </p:cNvPicPr>
          <p:nvPr/>
        </p:nvPicPr>
        <p:blipFill>
          <a:blip r:embed="rId4" cstate="print"/>
          <a:srcRect l="11977" b="23952"/>
          <a:stretch>
            <a:fillRect/>
          </a:stretch>
        </p:blipFill>
        <p:spPr bwMode="auto">
          <a:xfrm>
            <a:off x="0" y="2908300"/>
            <a:ext cx="4572000" cy="3949700"/>
          </a:xfrm>
          <a:prstGeom prst="rect">
            <a:avLst/>
          </a:prstGeom>
          <a:noFill/>
          <a:ln w="9525">
            <a:noFill/>
            <a:miter lim="800000"/>
            <a:headEnd/>
            <a:tailEnd/>
          </a:ln>
        </p:spPr>
      </p:pic>
      <p:sp>
        <p:nvSpPr>
          <p:cNvPr id="13" name="Title 1"/>
          <p:cNvSpPr>
            <a:spLocks noGrp="1"/>
          </p:cNvSpPr>
          <p:nvPr>
            <p:ph type="title"/>
          </p:nvPr>
        </p:nvSpPr>
        <p:spPr>
          <a:xfrm>
            <a:off x="208547" y="1600200"/>
            <a:ext cx="8706853" cy="1354217"/>
          </a:xfrm>
        </p:spPr>
        <p:txBody>
          <a:bodyPr/>
          <a:lstStyle/>
          <a:p>
            <a:pPr algn="ctr"/>
            <a:r>
              <a:rPr lang="en-CA" sz="4400" dirty="0">
                <a:solidFill>
                  <a:schemeClr val="bg1"/>
                </a:solidFill>
              </a:rPr>
              <a:t>How to Maximize Benefits to Canada from CISTIPs</a:t>
            </a:r>
          </a:p>
        </p:txBody>
      </p:sp>
      <p:pic>
        <p:nvPicPr>
          <p:cNvPr id="14" name="Picture 1036" descr="folder logo only"/>
          <p:cNvPicPr>
            <a:picLocks noChangeAspect="1" noChangeArrowheads="1"/>
          </p:cNvPicPr>
          <p:nvPr/>
        </p:nvPicPr>
        <p:blipFill>
          <a:blip r:embed="rId5" cstate="print"/>
          <a:srcRect/>
          <a:stretch>
            <a:fillRect/>
          </a:stretch>
        </p:blipFill>
        <p:spPr bwMode="auto">
          <a:xfrm>
            <a:off x="5947410" y="0"/>
            <a:ext cx="3200400" cy="1733550"/>
          </a:xfrm>
          <a:prstGeom prst="rect">
            <a:avLst/>
          </a:prstGeom>
          <a:noFill/>
          <a:ln w="9525">
            <a:noFill/>
            <a:miter lim="800000"/>
            <a:headEnd/>
            <a:tailEnd/>
          </a:ln>
        </p:spPr>
      </p:pic>
    </p:spTree>
    <p:extLst>
      <p:ext uri="{BB962C8B-B14F-4D97-AF65-F5344CB8AC3E}">
        <p14:creationId xmlns:p14="http://schemas.microsoft.com/office/powerpoint/2010/main" val="3594584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Gaps &amp; Opportunities</a:t>
            </a:r>
            <a:endParaRPr lang="en-CA" dirty="0"/>
          </a:p>
        </p:txBody>
      </p:sp>
      <p:sp>
        <p:nvSpPr>
          <p:cNvPr id="3" name="Content Placeholder 2"/>
          <p:cNvSpPr>
            <a:spLocks noGrp="1"/>
          </p:cNvSpPr>
          <p:nvPr>
            <p:ph idx="1"/>
          </p:nvPr>
        </p:nvSpPr>
        <p:spPr/>
        <p:txBody>
          <a:bodyPr/>
          <a:lstStyle/>
          <a:p>
            <a:pPr marL="0" indent="0">
              <a:buNone/>
            </a:pPr>
            <a:endParaRPr lang="en-CA" dirty="0"/>
          </a:p>
          <a:p>
            <a:r>
              <a:rPr lang="en-CA" dirty="0" smtClean="0"/>
              <a:t>We must integrate CISTIP policy instruments with Canadian technological &amp; commercial strengths;</a:t>
            </a:r>
          </a:p>
          <a:p>
            <a:endParaRPr lang="en-CA" dirty="0"/>
          </a:p>
          <a:p>
            <a:r>
              <a:rPr lang="en-CA" dirty="0" smtClean="0"/>
              <a:t>We must determine which countries can help Canada advance which priority areas and how;</a:t>
            </a:r>
          </a:p>
          <a:p>
            <a:endParaRPr lang="en-CA" dirty="0"/>
          </a:p>
          <a:p>
            <a:r>
              <a:rPr lang="en-CA" dirty="0" smtClean="0"/>
              <a:t>We need to better align CISTIP resources between federal and provincial governments;</a:t>
            </a:r>
            <a:endParaRPr lang="en-CA" dirty="0"/>
          </a:p>
        </p:txBody>
      </p:sp>
    </p:spTree>
    <p:extLst>
      <p:ext uri="{BB962C8B-B14F-4D97-AF65-F5344CB8AC3E}">
        <p14:creationId xmlns:p14="http://schemas.microsoft.com/office/powerpoint/2010/main" val="274588599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a:t>
            </a:r>
            <a:endParaRPr lang="en-CA" dirty="0"/>
          </a:p>
        </p:txBody>
      </p:sp>
      <p:sp>
        <p:nvSpPr>
          <p:cNvPr id="3" name="Content Placeholder 2"/>
          <p:cNvSpPr>
            <a:spLocks noGrp="1"/>
          </p:cNvSpPr>
          <p:nvPr>
            <p:ph idx="1"/>
          </p:nvPr>
        </p:nvSpPr>
        <p:spPr>
          <a:xfrm>
            <a:off x="381000" y="2057400"/>
            <a:ext cx="8534400" cy="2590800"/>
          </a:xfrm>
        </p:spPr>
        <p:txBody>
          <a:bodyPr/>
          <a:lstStyle/>
          <a:p>
            <a:pPr marL="0" indent="0">
              <a:lnSpc>
                <a:spcPct val="150000"/>
              </a:lnSpc>
              <a:buNone/>
            </a:pPr>
            <a:r>
              <a:rPr lang="en-CA" sz="3200" i="1" dirty="0" smtClean="0"/>
              <a:t>«For Canada to succeed in CISTIP, we must first nurture and improve national cohesion and collaboration among stakeholders.»</a:t>
            </a:r>
            <a:endParaRPr lang="en-CA" sz="3200" i="1" dirty="0"/>
          </a:p>
        </p:txBody>
      </p:sp>
    </p:spTree>
    <p:extLst>
      <p:ext uri="{BB962C8B-B14F-4D97-AF65-F5344CB8AC3E}">
        <p14:creationId xmlns:p14="http://schemas.microsoft.com/office/powerpoint/2010/main" val="220677585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44" descr="strip"/>
          <p:cNvPicPr>
            <a:picLocks noChangeAspect="1" noChangeArrowheads="1"/>
          </p:cNvPicPr>
          <p:nvPr/>
        </p:nvPicPr>
        <p:blipFill>
          <a:blip r:embed="rId3" cstate="print"/>
          <a:srcRect t="13655" b="24001"/>
          <a:stretch>
            <a:fillRect/>
          </a:stretch>
        </p:blipFill>
        <p:spPr bwMode="auto">
          <a:xfrm>
            <a:off x="0" y="0"/>
            <a:ext cx="9144000" cy="6888163"/>
          </a:xfrm>
          <a:prstGeom prst="rect">
            <a:avLst/>
          </a:prstGeom>
          <a:noFill/>
          <a:ln w="9525">
            <a:noFill/>
            <a:miter lim="800000"/>
            <a:headEnd/>
            <a:tailEnd/>
          </a:ln>
        </p:spPr>
      </p:pic>
      <p:pic>
        <p:nvPicPr>
          <p:cNvPr id="6" name="Picture 1048" descr="globe"/>
          <p:cNvPicPr>
            <a:picLocks noChangeAspect="1" noChangeArrowheads="1"/>
          </p:cNvPicPr>
          <p:nvPr/>
        </p:nvPicPr>
        <p:blipFill>
          <a:blip r:embed="rId4" cstate="print"/>
          <a:srcRect l="11977" b="23952"/>
          <a:stretch>
            <a:fillRect/>
          </a:stretch>
        </p:blipFill>
        <p:spPr bwMode="auto">
          <a:xfrm>
            <a:off x="0" y="2908300"/>
            <a:ext cx="4572000" cy="3949700"/>
          </a:xfrm>
          <a:prstGeom prst="rect">
            <a:avLst/>
          </a:prstGeom>
          <a:noFill/>
          <a:ln w="9525">
            <a:noFill/>
            <a:miter lim="800000"/>
            <a:headEnd/>
            <a:tailEnd/>
          </a:ln>
        </p:spPr>
      </p:pic>
      <p:sp>
        <p:nvSpPr>
          <p:cNvPr id="13" name="Title 1"/>
          <p:cNvSpPr>
            <a:spLocks noGrp="1"/>
          </p:cNvSpPr>
          <p:nvPr>
            <p:ph type="title"/>
          </p:nvPr>
        </p:nvSpPr>
        <p:spPr>
          <a:xfrm>
            <a:off x="218573" y="2057400"/>
            <a:ext cx="8706853" cy="677108"/>
          </a:xfrm>
        </p:spPr>
        <p:txBody>
          <a:bodyPr/>
          <a:lstStyle/>
          <a:p>
            <a:pPr algn="ctr"/>
            <a:r>
              <a:rPr lang="en-CA" sz="4400" dirty="0" smtClean="0">
                <a:solidFill>
                  <a:schemeClr val="bg1"/>
                </a:solidFill>
              </a:rPr>
              <a:t>Thank you!</a:t>
            </a:r>
            <a:endParaRPr lang="en-CA" sz="4400" dirty="0">
              <a:solidFill>
                <a:schemeClr val="bg1"/>
              </a:solidFill>
            </a:endParaRPr>
          </a:p>
        </p:txBody>
      </p:sp>
      <p:pic>
        <p:nvPicPr>
          <p:cNvPr id="14" name="Picture 1036" descr="folder logo only"/>
          <p:cNvPicPr>
            <a:picLocks noChangeAspect="1" noChangeArrowheads="1"/>
          </p:cNvPicPr>
          <p:nvPr/>
        </p:nvPicPr>
        <p:blipFill>
          <a:blip r:embed="rId5" cstate="print"/>
          <a:srcRect/>
          <a:stretch>
            <a:fillRect/>
          </a:stretch>
        </p:blipFill>
        <p:spPr bwMode="auto">
          <a:xfrm>
            <a:off x="5947410" y="0"/>
            <a:ext cx="3200400" cy="1733550"/>
          </a:xfrm>
          <a:prstGeom prst="rect">
            <a:avLst/>
          </a:prstGeom>
          <a:noFill/>
          <a:ln w="9525">
            <a:noFill/>
            <a:miter lim="800000"/>
            <a:headEnd/>
            <a:tailEnd/>
          </a:ln>
        </p:spPr>
      </p:pic>
      <p:sp>
        <p:nvSpPr>
          <p:cNvPr id="2" name="Rectangle 1"/>
          <p:cNvSpPr/>
          <p:nvPr/>
        </p:nvSpPr>
        <p:spPr>
          <a:xfrm>
            <a:off x="5257800" y="5657671"/>
            <a:ext cx="3886200" cy="1200329"/>
          </a:xfrm>
          <a:prstGeom prst="rect">
            <a:avLst/>
          </a:prstGeom>
        </p:spPr>
        <p:txBody>
          <a:bodyPr wrap="square">
            <a:spAutoFit/>
          </a:bodyPr>
          <a:lstStyle/>
          <a:p>
            <a:pPr lvl="0" algn="l" eaLnBrk="1" hangingPunct="1">
              <a:spcBef>
                <a:spcPts val="0"/>
              </a:spcBef>
              <a:buNone/>
              <a:defRPr/>
            </a:pPr>
            <a:r>
              <a:rPr lang="en-US" sz="2400" b="0" dirty="0">
                <a:solidFill>
                  <a:schemeClr val="bg1"/>
                </a:solidFill>
              </a:rPr>
              <a:t>Pierre Bilodeau, </a:t>
            </a:r>
            <a:r>
              <a:rPr lang="en-US" sz="2400" b="0" dirty="0" smtClean="0">
                <a:solidFill>
                  <a:schemeClr val="bg1"/>
                </a:solidFill>
              </a:rPr>
              <a:t>PhD</a:t>
            </a:r>
          </a:p>
          <a:p>
            <a:pPr lvl="0" algn="l" eaLnBrk="1" hangingPunct="1">
              <a:spcBef>
                <a:spcPts val="0"/>
              </a:spcBef>
              <a:buNone/>
              <a:defRPr/>
            </a:pPr>
            <a:r>
              <a:rPr lang="en-US" sz="2400" b="0" dirty="0" smtClean="0">
                <a:solidFill>
                  <a:schemeClr val="bg1"/>
                </a:solidFill>
              </a:rPr>
              <a:t>Chief </a:t>
            </a:r>
            <a:r>
              <a:rPr lang="en-US" sz="2400" b="0" dirty="0">
                <a:solidFill>
                  <a:schemeClr val="bg1"/>
                </a:solidFill>
              </a:rPr>
              <a:t>Operating </a:t>
            </a:r>
            <a:r>
              <a:rPr lang="en-US" sz="2400" b="0" dirty="0" smtClean="0">
                <a:solidFill>
                  <a:schemeClr val="bg1"/>
                </a:solidFill>
              </a:rPr>
              <a:t>Officer</a:t>
            </a:r>
          </a:p>
          <a:p>
            <a:pPr lvl="0" algn="l" eaLnBrk="1" hangingPunct="1">
              <a:spcBef>
                <a:spcPts val="0"/>
              </a:spcBef>
              <a:buNone/>
              <a:defRPr/>
            </a:pPr>
            <a:r>
              <a:rPr lang="en-US" sz="2400" b="0" dirty="0" smtClean="0">
                <a:solidFill>
                  <a:schemeClr val="bg1"/>
                </a:solidFill>
              </a:rPr>
              <a:t>ISTPCanada</a:t>
            </a:r>
            <a:endParaRPr lang="en-US" sz="2400" b="0" dirty="0">
              <a:solidFill>
                <a:schemeClr val="bg1"/>
              </a:solidFill>
            </a:endParaRPr>
          </a:p>
        </p:txBody>
      </p:sp>
    </p:spTree>
    <p:extLst>
      <p:ext uri="{BB962C8B-B14F-4D97-AF65-F5344CB8AC3E}">
        <p14:creationId xmlns:p14="http://schemas.microsoft.com/office/powerpoint/2010/main" val="154106609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44" descr="strip"/>
          <p:cNvPicPr>
            <a:picLocks noChangeAspect="1" noChangeArrowheads="1"/>
          </p:cNvPicPr>
          <p:nvPr/>
        </p:nvPicPr>
        <p:blipFill>
          <a:blip r:embed="rId3" cstate="print"/>
          <a:srcRect t="13655" b="24001"/>
          <a:stretch>
            <a:fillRect/>
          </a:stretch>
        </p:blipFill>
        <p:spPr bwMode="auto">
          <a:xfrm>
            <a:off x="0" y="-30163"/>
            <a:ext cx="9144000" cy="6888163"/>
          </a:xfrm>
          <a:prstGeom prst="rect">
            <a:avLst/>
          </a:prstGeom>
          <a:noFill/>
          <a:ln w="9525">
            <a:noFill/>
            <a:miter lim="800000"/>
            <a:headEnd/>
            <a:tailEnd/>
          </a:ln>
        </p:spPr>
      </p:pic>
      <p:pic>
        <p:nvPicPr>
          <p:cNvPr id="6" name="Picture 1048" descr="globe"/>
          <p:cNvPicPr>
            <a:picLocks noChangeAspect="1" noChangeArrowheads="1"/>
          </p:cNvPicPr>
          <p:nvPr/>
        </p:nvPicPr>
        <p:blipFill>
          <a:blip r:embed="rId4" cstate="print"/>
          <a:srcRect l="11977" b="23952"/>
          <a:stretch>
            <a:fillRect/>
          </a:stretch>
        </p:blipFill>
        <p:spPr bwMode="auto">
          <a:xfrm>
            <a:off x="0" y="2908300"/>
            <a:ext cx="4572000" cy="3949700"/>
          </a:xfrm>
          <a:prstGeom prst="rect">
            <a:avLst/>
          </a:prstGeom>
          <a:noFill/>
          <a:ln w="9525">
            <a:noFill/>
            <a:miter lim="800000"/>
            <a:headEnd/>
            <a:tailEnd/>
          </a:ln>
        </p:spPr>
      </p:pic>
      <p:sp>
        <p:nvSpPr>
          <p:cNvPr id="13" name="Title 1"/>
          <p:cNvSpPr>
            <a:spLocks noGrp="1"/>
          </p:cNvSpPr>
          <p:nvPr>
            <p:ph type="title"/>
          </p:nvPr>
        </p:nvSpPr>
        <p:spPr>
          <a:xfrm>
            <a:off x="208547" y="1828800"/>
            <a:ext cx="8706853" cy="677108"/>
          </a:xfrm>
        </p:spPr>
        <p:txBody>
          <a:bodyPr/>
          <a:lstStyle/>
          <a:p>
            <a:pPr algn="ctr"/>
            <a:r>
              <a:rPr lang="en-CA" sz="4400" dirty="0" smtClean="0">
                <a:solidFill>
                  <a:schemeClr val="bg1"/>
                </a:solidFill>
              </a:rPr>
              <a:t>Canadian CISTIP Environment</a:t>
            </a:r>
            <a:endParaRPr lang="en-CA" sz="4400" dirty="0">
              <a:solidFill>
                <a:schemeClr val="bg1"/>
              </a:solidFill>
            </a:endParaRPr>
          </a:p>
        </p:txBody>
      </p:sp>
      <p:pic>
        <p:nvPicPr>
          <p:cNvPr id="14" name="Picture 1036" descr="folder logo only"/>
          <p:cNvPicPr>
            <a:picLocks noChangeAspect="1" noChangeArrowheads="1"/>
          </p:cNvPicPr>
          <p:nvPr/>
        </p:nvPicPr>
        <p:blipFill>
          <a:blip r:embed="rId5" cstate="print"/>
          <a:srcRect/>
          <a:stretch>
            <a:fillRect/>
          </a:stretch>
        </p:blipFill>
        <p:spPr bwMode="auto">
          <a:xfrm>
            <a:off x="5947410" y="0"/>
            <a:ext cx="3200400" cy="1733550"/>
          </a:xfrm>
          <a:prstGeom prst="rect">
            <a:avLst/>
          </a:prstGeom>
          <a:noFill/>
          <a:ln w="9525">
            <a:noFill/>
            <a:miter lim="800000"/>
            <a:headEnd/>
            <a:tailEnd/>
          </a:ln>
        </p:spPr>
      </p:pic>
    </p:spTree>
    <p:extLst>
      <p:ext uri="{BB962C8B-B14F-4D97-AF65-F5344CB8AC3E}">
        <p14:creationId xmlns:p14="http://schemas.microsoft.com/office/powerpoint/2010/main" val="42880738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 name="Straight Connector 53"/>
          <p:cNvCxnSpPr/>
          <p:nvPr/>
        </p:nvCxnSpPr>
        <p:spPr bwMode="auto">
          <a:xfrm>
            <a:off x="7195300" y="3657600"/>
            <a:ext cx="0" cy="685800"/>
          </a:xfrm>
          <a:prstGeom prst="line">
            <a:avLst/>
          </a:prstGeom>
          <a:ln>
            <a:solidFill>
              <a:srgbClr val="0033CC"/>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bwMode="auto">
          <a:xfrm>
            <a:off x="3336857" y="2628900"/>
            <a:ext cx="0" cy="685800"/>
          </a:xfrm>
          <a:prstGeom prst="line">
            <a:avLst/>
          </a:prstGeom>
          <a:ln>
            <a:solidFill>
              <a:srgbClr val="0033CC"/>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a:xfrm>
            <a:off x="381000" y="228600"/>
            <a:ext cx="8534400" cy="553998"/>
          </a:xfrm>
        </p:spPr>
        <p:txBody>
          <a:bodyPr/>
          <a:lstStyle/>
          <a:p>
            <a:r>
              <a:rPr lang="en-CA" dirty="0" smtClean="0"/>
              <a:t>Canada`s International STI Policy</a:t>
            </a:r>
            <a:endParaRPr lang="en-CA" dirty="0"/>
          </a:p>
        </p:txBody>
      </p:sp>
      <p:sp>
        <p:nvSpPr>
          <p:cNvPr id="5" name="Right Arrow 4"/>
          <p:cNvSpPr/>
          <p:nvPr/>
        </p:nvSpPr>
        <p:spPr bwMode="auto">
          <a:xfrm>
            <a:off x="228600" y="3048000"/>
            <a:ext cx="8686799" cy="990600"/>
          </a:xfrm>
          <a:prstGeom prst="rightArrow">
            <a:avLst>
              <a:gd name="adj1" fmla="val 54615"/>
              <a:gd name="adj2" fmla="val 50000"/>
            </a:avLst>
          </a:prstGeom>
          <a:solidFill>
            <a:srgbClr val="0033CC"/>
          </a:solidFill>
          <a:ln w="9525"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50000"/>
              </a:lnSpc>
              <a:spcBef>
                <a:spcPct val="0"/>
              </a:spcBef>
              <a:spcAft>
                <a:spcPct val="0"/>
              </a:spcAft>
              <a:buClrTx/>
              <a:buSzTx/>
              <a:buFontTx/>
              <a:buNone/>
              <a:tabLst>
                <a:tab pos="2514600" algn="l"/>
                <a:tab pos="5016500" algn="l"/>
                <a:tab pos="7532688" algn="l"/>
              </a:tabLst>
            </a:pPr>
            <a:r>
              <a:rPr kumimoji="0" lang="en-CA" sz="2000" b="1" i="0" u="none" strike="noStrike" cap="none" normalizeH="0" baseline="0" dirty="0" smtClean="0">
                <a:ln>
                  <a:noFill/>
                </a:ln>
                <a:solidFill>
                  <a:schemeClr val="bg1"/>
                </a:solidFill>
                <a:effectLst/>
                <a:latin typeface="Arial" charset="0"/>
              </a:rPr>
              <a:t>1970	 	   	</a:t>
            </a:r>
            <a:r>
              <a:rPr lang="en-CA" sz="2000" dirty="0" smtClean="0">
                <a:solidFill>
                  <a:schemeClr val="bg1"/>
                </a:solidFill>
                <a:latin typeface="Arial" charset="0"/>
              </a:rPr>
              <a:t>2015</a:t>
            </a:r>
            <a:endParaRPr kumimoji="0" lang="en-CA" sz="2000" b="1" i="0" u="none" strike="noStrike" cap="none" normalizeH="0" baseline="0" dirty="0" smtClean="0">
              <a:ln>
                <a:noFill/>
              </a:ln>
              <a:solidFill>
                <a:schemeClr val="tx1"/>
              </a:solidFill>
              <a:effectLst/>
              <a:latin typeface="Arial" charset="0"/>
            </a:endParaRPr>
          </a:p>
        </p:txBody>
      </p:sp>
      <p:cxnSp>
        <p:nvCxnSpPr>
          <p:cNvPr id="17" name="Straight Connector 16"/>
          <p:cNvCxnSpPr/>
          <p:nvPr/>
        </p:nvCxnSpPr>
        <p:spPr bwMode="auto">
          <a:xfrm>
            <a:off x="3975459" y="2590800"/>
            <a:ext cx="0" cy="685800"/>
          </a:xfrm>
          <a:prstGeom prst="line">
            <a:avLst/>
          </a:prstGeom>
          <a:ln>
            <a:solidFill>
              <a:srgbClr val="0033CC"/>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8" name="Rectangle 17"/>
          <p:cNvSpPr/>
          <p:nvPr/>
        </p:nvSpPr>
        <p:spPr bwMode="auto">
          <a:xfrm rot="18868906">
            <a:off x="2999750" y="2319764"/>
            <a:ext cx="1437216" cy="340660"/>
          </a:xfrm>
          <a:prstGeom prst="rect">
            <a:avLst/>
          </a:prstGeom>
          <a:solidFill>
            <a:schemeClr val="bg1"/>
          </a:solidFill>
          <a:ln>
            <a:solidFill>
              <a:srgbClr val="0033CC"/>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CA" sz="1400" dirty="0" smtClean="0"/>
              <a:t>1986</a:t>
            </a:r>
            <a:r>
              <a:rPr lang="en-CA" sz="1400" b="0" dirty="0" smtClean="0"/>
              <a:t>:</a:t>
            </a:r>
            <a:r>
              <a:rPr lang="en-CA" sz="1400" dirty="0" smtClean="0"/>
              <a:t>Japan</a:t>
            </a:r>
            <a:endParaRPr kumimoji="0" lang="en-CA" sz="1400" i="0" u="none" strike="noStrike" cap="none" normalizeH="0" baseline="0" dirty="0" smtClean="0">
              <a:ln>
                <a:noFill/>
              </a:ln>
              <a:solidFill>
                <a:schemeClr val="tx1"/>
              </a:solidFill>
              <a:effectLst/>
              <a:latin typeface="Arial" charset="0"/>
            </a:endParaRPr>
          </a:p>
        </p:txBody>
      </p:sp>
      <p:cxnSp>
        <p:nvCxnSpPr>
          <p:cNvPr id="27" name="Straight Connector 26"/>
          <p:cNvCxnSpPr/>
          <p:nvPr/>
        </p:nvCxnSpPr>
        <p:spPr bwMode="auto">
          <a:xfrm>
            <a:off x="6095215" y="2628900"/>
            <a:ext cx="0" cy="685800"/>
          </a:xfrm>
          <a:prstGeom prst="line">
            <a:avLst/>
          </a:prstGeom>
          <a:ln>
            <a:solidFill>
              <a:srgbClr val="0033CC"/>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0" name="Rectangle 29"/>
          <p:cNvSpPr/>
          <p:nvPr/>
        </p:nvSpPr>
        <p:spPr bwMode="auto">
          <a:xfrm rot="18868906">
            <a:off x="3671117" y="2280250"/>
            <a:ext cx="1437216" cy="340660"/>
          </a:xfrm>
          <a:prstGeom prst="rect">
            <a:avLst/>
          </a:prstGeom>
          <a:solidFill>
            <a:schemeClr val="bg1"/>
          </a:solidFill>
          <a:ln>
            <a:solidFill>
              <a:srgbClr val="0033CC"/>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CA" sz="1400" dirty="0" smtClean="0"/>
              <a:t>1992: Israel</a:t>
            </a:r>
            <a:endParaRPr kumimoji="0" lang="en-CA" sz="1400" i="0" u="none" strike="noStrike" cap="none" normalizeH="0" baseline="0" dirty="0" smtClean="0">
              <a:ln>
                <a:noFill/>
              </a:ln>
              <a:solidFill>
                <a:schemeClr val="tx1"/>
              </a:solidFill>
              <a:effectLst/>
              <a:latin typeface="Arial" charset="0"/>
            </a:endParaRPr>
          </a:p>
        </p:txBody>
      </p:sp>
      <p:sp>
        <p:nvSpPr>
          <p:cNvPr id="31" name="Rectangle 30"/>
          <p:cNvSpPr/>
          <p:nvPr/>
        </p:nvSpPr>
        <p:spPr bwMode="auto">
          <a:xfrm rot="18868906">
            <a:off x="5719334" y="2152212"/>
            <a:ext cx="1437216" cy="491234"/>
          </a:xfrm>
          <a:prstGeom prst="rect">
            <a:avLst/>
          </a:prstGeom>
          <a:solidFill>
            <a:schemeClr val="bg1"/>
          </a:solidFill>
          <a:ln>
            <a:solidFill>
              <a:srgbClr val="0033CC"/>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CA" sz="1400" dirty="0" smtClean="0"/>
              <a:t>2008: Brazil, China &amp; India</a:t>
            </a:r>
            <a:endParaRPr kumimoji="0" lang="en-CA" sz="1400" i="0" u="none" strike="noStrike" cap="none" normalizeH="0" baseline="0" dirty="0" smtClean="0">
              <a:ln>
                <a:noFill/>
              </a:ln>
              <a:solidFill>
                <a:schemeClr val="tx1"/>
              </a:solidFill>
              <a:effectLst/>
              <a:latin typeface="Arial" charset="0"/>
            </a:endParaRPr>
          </a:p>
        </p:txBody>
      </p:sp>
      <p:cxnSp>
        <p:nvCxnSpPr>
          <p:cNvPr id="32" name="Straight Connector 31"/>
          <p:cNvCxnSpPr/>
          <p:nvPr/>
        </p:nvCxnSpPr>
        <p:spPr bwMode="auto">
          <a:xfrm>
            <a:off x="4675692" y="2630314"/>
            <a:ext cx="0" cy="685800"/>
          </a:xfrm>
          <a:prstGeom prst="line">
            <a:avLst/>
          </a:prstGeom>
          <a:ln>
            <a:solidFill>
              <a:srgbClr val="0033CC"/>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3" name="Rectangle 32"/>
          <p:cNvSpPr/>
          <p:nvPr/>
        </p:nvSpPr>
        <p:spPr bwMode="auto">
          <a:xfrm rot="18868906">
            <a:off x="4314146" y="2183409"/>
            <a:ext cx="1437216" cy="501013"/>
          </a:xfrm>
          <a:prstGeom prst="rect">
            <a:avLst/>
          </a:prstGeom>
          <a:solidFill>
            <a:schemeClr val="bg1"/>
          </a:solidFill>
          <a:ln>
            <a:solidFill>
              <a:srgbClr val="0033CC"/>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CA" sz="1400" dirty="0" smtClean="0"/>
              <a:t>1996: </a:t>
            </a:r>
            <a:r>
              <a:rPr lang="en-CA" sz="1250" dirty="0" smtClean="0"/>
              <a:t>European Community</a:t>
            </a:r>
            <a:endParaRPr kumimoji="0" lang="en-CA" sz="1250" i="0" u="none" strike="noStrike" cap="none" normalizeH="0" baseline="0" dirty="0" smtClean="0">
              <a:ln>
                <a:noFill/>
              </a:ln>
              <a:solidFill>
                <a:schemeClr val="tx1"/>
              </a:solidFill>
              <a:effectLst/>
              <a:latin typeface="Arial" charset="0"/>
            </a:endParaRPr>
          </a:p>
        </p:txBody>
      </p:sp>
      <p:cxnSp>
        <p:nvCxnSpPr>
          <p:cNvPr id="34" name="Straight Connector 33"/>
          <p:cNvCxnSpPr/>
          <p:nvPr/>
        </p:nvCxnSpPr>
        <p:spPr bwMode="auto">
          <a:xfrm>
            <a:off x="522143" y="2589386"/>
            <a:ext cx="0" cy="685800"/>
          </a:xfrm>
          <a:prstGeom prst="line">
            <a:avLst/>
          </a:prstGeom>
          <a:ln>
            <a:solidFill>
              <a:srgbClr val="0033CC"/>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5" name="Rectangle 34"/>
          <p:cNvSpPr/>
          <p:nvPr/>
        </p:nvSpPr>
        <p:spPr bwMode="auto">
          <a:xfrm rot="18868906">
            <a:off x="103417" y="2165132"/>
            <a:ext cx="1437216" cy="478802"/>
          </a:xfrm>
          <a:prstGeom prst="rect">
            <a:avLst/>
          </a:prstGeom>
          <a:solidFill>
            <a:schemeClr val="bg1"/>
          </a:solidFill>
          <a:ln>
            <a:solidFill>
              <a:srgbClr val="0033CC"/>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CA" sz="1400" dirty="0" smtClean="0"/>
              <a:t>1971</a:t>
            </a:r>
            <a:r>
              <a:rPr lang="en-CA" sz="1300" dirty="0" smtClean="0"/>
              <a:t>: Germany and Belgium</a:t>
            </a:r>
            <a:endParaRPr kumimoji="0" lang="en-CA" sz="1300" i="0" u="none" strike="noStrike" cap="none" normalizeH="0" baseline="0" dirty="0" smtClean="0">
              <a:ln>
                <a:noFill/>
              </a:ln>
              <a:solidFill>
                <a:schemeClr val="tx1"/>
              </a:solidFill>
              <a:effectLst/>
              <a:latin typeface="Arial" charset="0"/>
            </a:endParaRPr>
          </a:p>
        </p:txBody>
      </p:sp>
      <p:cxnSp>
        <p:nvCxnSpPr>
          <p:cNvPr id="36" name="Straight Connector 35"/>
          <p:cNvCxnSpPr/>
          <p:nvPr/>
        </p:nvCxnSpPr>
        <p:spPr bwMode="auto">
          <a:xfrm>
            <a:off x="7037107" y="2630313"/>
            <a:ext cx="0" cy="685800"/>
          </a:xfrm>
          <a:prstGeom prst="line">
            <a:avLst/>
          </a:prstGeom>
          <a:ln>
            <a:solidFill>
              <a:srgbClr val="0033CC"/>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7" name="Rectangle 36"/>
          <p:cNvSpPr/>
          <p:nvPr/>
        </p:nvSpPr>
        <p:spPr bwMode="auto">
          <a:xfrm rot="18868906">
            <a:off x="6732765" y="2319763"/>
            <a:ext cx="1437216" cy="340660"/>
          </a:xfrm>
          <a:prstGeom prst="rect">
            <a:avLst/>
          </a:prstGeom>
          <a:solidFill>
            <a:schemeClr val="bg1"/>
          </a:solidFill>
          <a:ln>
            <a:solidFill>
              <a:srgbClr val="0033CC"/>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CA" sz="1400" dirty="0" smtClean="0"/>
              <a:t>2011: Russia</a:t>
            </a:r>
            <a:endParaRPr kumimoji="0" lang="en-CA" sz="1400" i="0" u="none" strike="noStrike" cap="none" normalizeH="0" baseline="0" dirty="0" smtClean="0">
              <a:ln>
                <a:noFill/>
              </a:ln>
              <a:solidFill>
                <a:schemeClr val="tx1"/>
              </a:solidFill>
              <a:effectLst/>
              <a:latin typeface="Arial" charset="0"/>
            </a:endParaRPr>
          </a:p>
        </p:txBody>
      </p:sp>
      <p:cxnSp>
        <p:nvCxnSpPr>
          <p:cNvPr id="38" name="Straight Connector 37"/>
          <p:cNvCxnSpPr/>
          <p:nvPr/>
        </p:nvCxnSpPr>
        <p:spPr bwMode="auto">
          <a:xfrm>
            <a:off x="6534591" y="2632365"/>
            <a:ext cx="0" cy="685800"/>
          </a:xfrm>
          <a:prstGeom prst="line">
            <a:avLst/>
          </a:prstGeom>
          <a:ln>
            <a:solidFill>
              <a:srgbClr val="0033CC"/>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9" name="Rectangle 38"/>
          <p:cNvSpPr/>
          <p:nvPr/>
        </p:nvSpPr>
        <p:spPr bwMode="auto">
          <a:xfrm rot="18868906">
            <a:off x="6230249" y="2321815"/>
            <a:ext cx="1437216" cy="340660"/>
          </a:xfrm>
          <a:prstGeom prst="rect">
            <a:avLst/>
          </a:prstGeom>
          <a:solidFill>
            <a:schemeClr val="bg1"/>
          </a:solidFill>
          <a:ln>
            <a:solidFill>
              <a:srgbClr val="0033CC"/>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CA" sz="1400" dirty="0" smtClean="0"/>
              <a:t>2010: Sweden</a:t>
            </a:r>
            <a:endParaRPr kumimoji="0" lang="en-CA" sz="1400" i="0" u="none" strike="noStrike" cap="none" normalizeH="0" baseline="0" dirty="0" smtClean="0">
              <a:ln>
                <a:noFill/>
              </a:ln>
              <a:solidFill>
                <a:schemeClr val="tx1"/>
              </a:solidFill>
              <a:effectLst/>
              <a:latin typeface="Arial" charset="0"/>
            </a:endParaRPr>
          </a:p>
        </p:txBody>
      </p:sp>
      <p:cxnSp>
        <p:nvCxnSpPr>
          <p:cNvPr id="40" name="Straight Connector 39"/>
          <p:cNvCxnSpPr/>
          <p:nvPr/>
        </p:nvCxnSpPr>
        <p:spPr bwMode="auto">
          <a:xfrm>
            <a:off x="7525191" y="2632365"/>
            <a:ext cx="0" cy="685800"/>
          </a:xfrm>
          <a:prstGeom prst="line">
            <a:avLst/>
          </a:prstGeom>
          <a:ln>
            <a:solidFill>
              <a:srgbClr val="0033CC"/>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1" name="Rectangle 40"/>
          <p:cNvSpPr/>
          <p:nvPr/>
        </p:nvSpPr>
        <p:spPr bwMode="auto">
          <a:xfrm rot="18868906">
            <a:off x="7220849" y="2321815"/>
            <a:ext cx="1437216" cy="340660"/>
          </a:xfrm>
          <a:prstGeom prst="rect">
            <a:avLst/>
          </a:prstGeom>
          <a:solidFill>
            <a:schemeClr val="bg1"/>
          </a:solidFill>
          <a:ln>
            <a:solidFill>
              <a:srgbClr val="0033CC"/>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CA" sz="1400" dirty="0" smtClean="0"/>
              <a:t>2012: UK</a:t>
            </a:r>
            <a:endParaRPr kumimoji="0" lang="en-CA" sz="1400" i="0" u="none" strike="noStrike" cap="none" normalizeH="0" baseline="0" dirty="0" smtClean="0">
              <a:ln>
                <a:noFill/>
              </a:ln>
              <a:solidFill>
                <a:schemeClr val="tx1"/>
              </a:solidFill>
              <a:effectLst/>
              <a:latin typeface="Arial" charset="0"/>
            </a:endParaRPr>
          </a:p>
        </p:txBody>
      </p:sp>
      <p:cxnSp>
        <p:nvCxnSpPr>
          <p:cNvPr id="43" name="Straight Connector 42"/>
          <p:cNvCxnSpPr/>
          <p:nvPr/>
        </p:nvCxnSpPr>
        <p:spPr bwMode="auto">
          <a:xfrm>
            <a:off x="4376685" y="3651906"/>
            <a:ext cx="0" cy="685800"/>
          </a:xfrm>
          <a:prstGeom prst="line">
            <a:avLst/>
          </a:prstGeom>
          <a:ln>
            <a:solidFill>
              <a:srgbClr val="0033CC"/>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bwMode="auto">
          <a:xfrm>
            <a:off x="6171415" y="4143440"/>
            <a:ext cx="0" cy="685800"/>
          </a:xfrm>
          <a:prstGeom prst="line">
            <a:avLst/>
          </a:prstGeom>
          <a:ln>
            <a:solidFill>
              <a:srgbClr val="0033CC"/>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bwMode="auto">
          <a:xfrm>
            <a:off x="6661900" y="3657600"/>
            <a:ext cx="0" cy="685800"/>
          </a:xfrm>
          <a:prstGeom prst="line">
            <a:avLst/>
          </a:prstGeom>
          <a:ln>
            <a:solidFill>
              <a:srgbClr val="0033CC"/>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bwMode="auto">
          <a:xfrm>
            <a:off x="2651057" y="2630951"/>
            <a:ext cx="0" cy="685800"/>
          </a:xfrm>
          <a:prstGeom prst="line">
            <a:avLst/>
          </a:prstGeom>
          <a:ln>
            <a:solidFill>
              <a:srgbClr val="0033CC"/>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50" name="Rectangle 49"/>
          <p:cNvSpPr/>
          <p:nvPr/>
        </p:nvSpPr>
        <p:spPr bwMode="auto">
          <a:xfrm rot="18868906">
            <a:off x="2313950" y="2321815"/>
            <a:ext cx="1437216" cy="340660"/>
          </a:xfrm>
          <a:prstGeom prst="rect">
            <a:avLst/>
          </a:prstGeom>
          <a:solidFill>
            <a:schemeClr val="bg1"/>
          </a:solidFill>
          <a:ln>
            <a:solidFill>
              <a:srgbClr val="0033CC"/>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CA" sz="1400" dirty="0" smtClean="0"/>
              <a:t>1983: Algeria</a:t>
            </a:r>
            <a:endParaRPr kumimoji="0" lang="en-CA" sz="1400" i="0" u="none" strike="noStrike" cap="none" normalizeH="0" baseline="0" dirty="0" smtClean="0">
              <a:ln>
                <a:noFill/>
              </a:ln>
              <a:solidFill>
                <a:schemeClr val="tx1"/>
              </a:solidFill>
              <a:effectLst/>
              <a:latin typeface="Arial" charset="0"/>
            </a:endParaRPr>
          </a:p>
        </p:txBody>
      </p:sp>
      <p:sp>
        <p:nvSpPr>
          <p:cNvPr id="42" name="Rectangle 41"/>
          <p:cNvSpPr/>
          <p:nvPr/>
        </p:nvSpPr>
        <p:spPr bwMode="auto">
          <a:xfrm rot="18868906">
            <a:off x="3212560" y="4400938"/>
            <a:ext cx="1545396" cy="340660"/>
          </a:xfrm>
          <a:prstGeom prst="rect">
            <a:avLst/>
          </a:prstGeom>
          <a:solidFill>
            <a:schemeClr val="bg1"/>
          </a:solidFill>
          <a:ln>
            <a:solidFill>
              <a:srgbClr val="0033CC"/>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CA" sz="1400" dirty="0" smtClean="0"/>
              <a:t>CIIRDF: $1M/</a:t>
            </a:r>
            <a:r>
              <a:rPr lang="en-CA" sz="1400" dirty="0" err="1" smtClean="0"/>
              <a:t>yr</a:t>
            </a:r>
            <a:r>
              <a:rPr lang="en-CA" sz="1400" dirty="0" smtClean="0"/>
              <a:t> </a:t>
            </a:r>
            <a:endParaRPr kumimoji="0" lang="en-CA" sz="1400" i="0" u="none" strike="noStrike" cap="none" normalizeH="0" baseline="0" dirty="0" smtClean="0">
              <a:ln>
                <a:noFill/>
              </a:ln>
              <a:solidFill>
                <a:schemeClr val="tx1"/>
              </a:solidFill>
              <a:effectLst/>
              <a:latin typeface="Arial" charset="0"/>
            </a:endParaRPr>
          </a:p>
        </p:txBody>
      </p:sp>
      <p:sp>
        <p:nvSpPr>
          <p:cNvPr id="45" name="Rectangle 44"/>
          <p:cNvSpPr/>
          <p:nvPr/>
        </p:nvSpPr>
        <p:spPr bwMode="auto">
          <a:xfrm rot="18868906">
            <a:off x="4403821" y="4545893"/>
            <a:ext cx="1935773" cy="340660"/>
          </a:xfrm>
          <a:prstGeom prst="rect">
            <a:avLst/>
          </a:prstGeom>
          <a:solidFill>
            <a:schemeClr val="bg1"/>
          </a:solidFill>
          <a:ln>
            <a:solidFill>
              <a:srgbClr val="0033CC"/>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CA" sz="1400" dirty="0" smtClean="0"/>
              <a:t>ISTPP1: $20M/5 </a:t>
            </a:r>
            <a:r>
              <a:rPr lang="en-CA" sz="1400" dirty="0" err="1" smtClean="0"/>
              <a:t>yrs</a:t>
            </a:r>
            <a:r>
              <a:rPr lang="en-CA" sz="1400" dirty="0" smtClean="0"/>
              <a:t> </a:t>
            </a:r>
            <a:endParaRPr kumimoji="0" lang="en-CA" sz="1400" i="0" u="none" strike="noStrike" cap="none" normalizeH="0" baseline="0" dirty="0" smtClean="0">
              <a:ln>
                <a:noFill/>
              </a:ln>
              <a:solidFill>
                <a:schemeClr val="tx1"/>
              </a:solidFill>
              <a:effectLst/>
              <a:latin typeface="Arial" charset="0"/>
            </a:endParaRPr>
          </a:p>
        </p:txBody>
      </p:sp>
      <p:sp>
        <p:nvSpPr>
          <p:cNvPr id="47" name="Rectangle 46"/>
          <p:cNvSpPr/>
          <p:nvPr/>
        </p:nvSpPr>
        <p:spPr bwMode="auto">
          <a:xfrm rot="18868906">
            <a:off x="5210257" y="4562954"/>
            <a:ext cx="1925838" cy="340660"/>
          </a:xfrm>
          <a:prstGeom prst="rect">
            <a:avLst/>
          </a:prstGeom>
          <a:solidFill>
            <a:schemeClr val="bg1"/>
          </a:solidFill>
          <a:ln>
            <a:solidFill>
              <a:srgbClr val="0033CC"/>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CA" sz="1400" dirty="0" smtClean="0"/>
              <a:t>ISTPP2: $20M/5 </a:t>
            </a:r>
            <a:r>
              <a:rPr lang="en-CA" sz="1400" dirty="0" err="1" smtClean="0"/>
              <a:t>yrs</a:t>
            </a:r>
            <a:r>
              <a:rPr lang="en-CA" sz="1400" dirty="0" smtClean="0"/>
              <a:t> </a:t>
            </a:r>
            <a:endParaRPr kumimoji="0" lang="en-CA" sz="1400" i="0" u="none" strike="noStrike" cap="none" normalizeH="0" baseline="0" dirty="0" smtClean="0">
              <a:ln>
                <a:noFill/>
              </a:ln>
              <a:solidFill>
                <a:schemeClr val="tx1"/>
              </a:solidFill>
              <a:effectLst/>
              <a:latin typeface="Arial" charset="0"/>
            </a:endParaRPr>
          </a:p>
        </p:txBody>
      </p:sp>
      <p:cxnSp>
        <p:nvCxnSpPr>
          <p:cNvPr id="52" name="Straight Connector 51"/>
          <p:cNvCxnSpPr/>
          <p:nvPr/>
        </p:nvCxnSpPr>
        <p:spPr bwMode="auto">
          <a:xfrm>
            <a:off x="7924015" y="3623895"/>
            <a:ext cx="0" cy="685800"/>
          </a:xfrm>
          <a:prstGeom prst="line">
            <a:avLst/>
          </a:prstGeom>
          <a:ln>
            <a:solidFill>
              <a:srgbClr val="0033CC"/>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53" name="Rectangle 52"/>
          <p:cNvSpPr/>
          <p:nvPr/>
        </p:nvSpPr>
        <p:spPr bwMode="auto">
          <a:xfrm rot="18868906">
            <a:off x="5907561" y="4452605"/>
            <a:ext cx="1773282" cy="538635"/>
          </a:xfrm>
          <a:prstGeom prst="rect">
            <a:avLst/>
          </a:prstGeom>
          <a:solidFill>
            <a:schemeClr val="bg1"/>
          </a:solidFill>
          <a:ln>
            <a:solidFill>
              <a:srgbClr val="0033CC"/>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CA" sz="1400" dirty="0" smtClean="0"/>
              <a:t>Canada joins EUREKA </a:t>
            </a:r>
            <a:endParaRPr kumimoji="0" lang="en-CA" sz="1400" i="0" u="none" strike="noStrike" cap="none" normalizeH="0" baseline="0" dirty="0" smtClean="0">
              <a:ln>
                <a:noFill/>
              </a:ln>
              <a:solidFill>
                <a:schemeClr val="tx1"/>
              </a:solidFill>
              <a:effectLst/>
              <a:latin typeface="Arial" charset="0"/>
            </a:endParaRPr>
          </a:p>
        </p:txBody>
      </p:sp>
      <p:sp>
        <p:nvSpPr>
          <p:cNvPr id="55" name="Rectangle 54"/>
          <p:cNvSpPr/>
          <p:nvPr/>
        </p:nvSpPr>
        <p:spPr bwMode="auto">
          <a:xfrm rot="18868906">
            <a:off x="6542205" y="4489978"/>
            <a:ext cx="1773282" cy="340660"/>
          </a:xfrm>
          <a:prstGeom prst="rect">
            <a:avLst/>
          </a:prstGeom>
          <a:solidFill>
            <a:schemeClr val="bg1"/>
          </a:solidFill>
          <a:ln>
            <a:solidFill>
              <a:srgbClr val="0033CC"/>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CA" sz="1400" dirty="0" smtClean="0"/>
              <a:t>CIESTF: $5M/3yrs</a:t>
            </a:r>
            <a:endParaRPr kumimoji="0" lang="en-CA" sz="1400" i="0" u="none" strike="noStrike" cap="none" normalizeH="0" baseline="0" dirty="0" smtClean="0">
              <a:ln>
                <a:noFill/>
              </a:ln>
              <a:solidFill>
                <a:schemeClr val="tx1"/>
              </a:solidFill>
              <a:effectLst/>
              <a:latin typeface="Arial" charset="0"/>
            </a:endParaRPr>
          </a:p>
        </p:txBody>
      </p:sp>
      <p:cxnSp>
        <p:nvCxnSpPr>
          <p:cNvPr id="44" name="Straight Connector 43"/>
          <p:cNvCxnSpPr/>
          <p:nvPr/>
        </p:nvCxnSpPr>
        <p:spPr bwMode="auto">
          <a:xfrm>
            <a:off x="7951507" y="2667000"/>
            <a:ext cx="0" cy="685800"/>
          </a:xfrm>
          <a:prstGeom prst="line">
            <a:avLst/>
          </a:prstGeom>
          <a:ln>
            <a:solidFill>
              <a:srgbClr val="0033CC"/>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51" name="Rectangle 50"/>
          <p:cNvSpPr/>
          <p:nvPr/>
        </p:nvSpPr>
        <p:spPr bwMode="auto">
          <a:xfrm rot="18868906">
            <a:off x="7647165" y="2356450"/>
            <a:ext cx="1437216" cy="340660"/>
          </a:xfrm>
          <a:prstGeom prst="rect">
            <a:avLst/>
          </a:prstGeom>
          <a:solidFill>
            <a:schemeClr val="bg1"/>
          </a:solidFill>
          <a:ln>
            <a:solidFill>
              <a:srgbClr val="0033CC"/>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CA" sz="1400" dirty="0" smtClean="0"/>
              <a:t>2014: Korea</a:t>
            </a:r>
            <a:endParaRPr kumimoji="0" lang="en-CA" sz="140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6683228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Trade-Driven CISTIP Programs</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2175902"/>
              </p:ext>
            </p:extLst>
          </p:nvPr>
        </p:nvGraphicFramePr>
        <p:xfrm>
          <a:off x="369570" y="1066800"/>
          <a:ext cx="8393431" cy="4598374"/>
        </p:xfrm>
        <a:graphic>
          <a:graphicData uri="http://schemas.openxmlformats.org/drawingml/2006/table">
            <a:tbl>
              <a:tblPr firstRow="1" firstCol="1" bandRow="1">
                <a:tableStyleId>{21E4AEA4-8DFA-4A89-87EB-49C32662AFE0}</a:tableStyleId>
              </a:tblPr>
              <a:tblGrid>
                <a:gridCol w="1704475"/>
                <a:gridCol w="2955155"/>
                <a:gridCol w="3733801"/>
              </a:tblGrid>
              <a:tr h="426197">
                <a:tc>
                  <a:txBody>
                    <a:bodyPr/>
                    <a:lstStyle/>
                    <a:p>
                      <a:pPr algn="ctr"/>
                      <a:endParaRPr lang="en-CA" dirty="0"/>
                    </a:p>
                  </a:txBody>
                  <a:tcPr>
                    <a:solidFill>
                      <a:schemeClr val="bg1"/>
                    </a:solidFill>
                  </a:tcPr>
                </a:tc>
                <a:tc>
                  <a:txBody>
                    <a:bodyPr/>
                    <a:lstStyle/>
                    <a:p>
                      <a:pPr algn="ctr"/>
                      <a:r>
                        <a:rPr lang="en-CA" dirty="0" smtClean="0"/>
                        <a:t>ISTPP</a:t>
                      </a:r>
                      <a:endParaRPr lang="en-CA" dirty="0"/>
                    </a:p>
                  </a:txBody>
                  <a:tcPr/>
                </a:tc>
                <a:tc>
                  <a:txBody>
                    <a:bodyPr/>
                    <a:lstStyle/>
                    <a:p>
                      <a:pPr algn="ctr"/>
                      <a:r>
                        <a:rPr lang="en-CA" dirty="0" smtClean="0"/>
                        <a:t>EUREKA</a:t>
                      </a:r>
                      <a:endParaRPr lang="en-CA" dirty="0"/>
                    </a:p>
                  </a:txBody>
                  <a:tcPr/>
                </a:tc>
              </a:tr>
              <a:tr h="735627">
                <a:tc>
                  <a:txBody>
                    <a:bodyPr/>
                    <a:lstStyle/>
                    <a:p>
                      <a:pPr algn="ctr"/>
                      <a:r>
                        <a:rPr lang="en-CA" dirty="0" smtClean="0"/>
                        <a:t>Started</a:t>
                      </a:r>
                      <a:endParaRPr lang="en-CA"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baseline="0" dirty="0" smtClean="0"/>
                        <a:t>2005 (1994, CIIRDF)</a:t>
                      </a:r>
                    </a:p>
                  </a:txBody>
                  <a:tcPr anchor="ctr"/>
                </a:tc>
                <a:tc>
                  <a:txBody>
                    <a:bodyPr/>
                    <a:lstStyle/>
                    <a:p>
                      <a:pPr algn="ctr"/>
                      <a:r>
                        <a:rPr lang="en-CA" dirty="0" smtClean="0"/>
                        <a:t>Started 1985 –</a:t>
                      </a:r>
                      <a:r>
                        <a:rPr lang="en-CA" baseline="0" dirty="0" smtClean="0"/>
                        <a:t> Canada joined as associate member in June </a:t>
                      </a:r>
                      <a:r>
                        <a:rPr lang="en-CA" dirty="0" smtClean="0"/>
                        <a:t>2012</a:t>
                      </a:r>
                      <a:endParaRPr lang="en-CA" dirty="0"/>
                    </a:p>
                  </a:txBody>
                  <a:tcPr anchor="ctr"/>
                </a:tc>
              </a:tr>
              <a:tr h="735627">
                <a:tc>
                  <a:txBody>
                    <a:bodyPr/>
                    <a:lstStyle/>
                    <a:p>
                      <a:pPr algn="ctr"/>
                      <a:r>
                        <a:rPr lang="en-CA" dirty="0" smtClean="0"/>
                        <a:t>Host Department</a:t>
                      </a:r>
                      <a:endParaRPr lang="en-CA" dirty="0"/>
                    </a:p>
                  </a:txBody>
                  <a:tcPr anchor="ctr"/>
                </a:tc>
                <a:tc>
                  <a:txBody>
                    <a:bodyPr/>
                    <a:lstStyle/>
                    <a:p>
                      <a:pPr algn="ctr"/>
                      <a:r>
                        <a:rPr lang="en-CA" dirty="0" smtClean="0"/>
                        <a:t>Foreign Affairs,</a:t>
                      </a:r>
                      <a:r>
                        <a:rPr lang="en-CA" baseline="0" dirty="0" smtClean="0"/>
                        <a:t> Trade and Development (DFATD)</a:t>
                      </a:r>
                      <a:endParaRPr lang="en-CA" dirty="0"/>
                    </a:p>
                  </a:txBody>
                  <a:tcPr anchor="ctr"/>
                </a:tc>
                <a:tc>
                  <a:txBody>
                    <a:bodyPr/>
                    <a:lstStyle/>
                    <a:p>
                      <a:pPr algn="ctr"/>
                      <a:r>
                        <a:rPr lang="en-CA" dirty="0" smtClean="0"/>
                        <a:t>National Research Council (NRC)</a:t>
                      </a:r>
                      <a:endParaRPr lang="en-CA" dirty="0"/>
                    </a:p>
                  </a:txBody>
                  <a:tcPr anchor="ctr"/>
                </a:tc>
              </a:tr>
              <a:tr h="735627">
                <a:tc>
                  <a:txBody>
                    <a:bodyPr/>
                    <a:lstStyle/>
                    <a:p>
                      <a:pPr algn="ctr"/>
                      <a:r>
                        <a:rPr lang="en-CA" dirty="0" smtClean="0"/>
                        <a:t>Target</a:t>
                      </a:r>
                      <a:r>
                        <a:rPr lang="en-CA" baseline="0" dirty="0" smtClean="0"/>
                        <a:t> Countries</a:t>
                      </a:r>
                      <a:endParaRPr lang="en-CA" dirty="0"/>
                    </a:p>
                  </a:txBody>
                  <a:tcPr anchor="ctr"/>
                </a:tc>
                <a:tc>
                  <a:txBody>
                    <a:bodyPr/>
                    <a:lstStyle/>
                    <a:p>
                      <a:pPr algn="ctr"/>
                      <a:r>
                        <a:rPr lang="en-CA" dirty="0" smtClean="0"/>
                        <a:t>Israel,</a:t>
                      </a:r>
                      <a:r>
                        <a:rPr lang="en-CA" baseline="0" dirty="0" smtClean="0"/>
                        <a:t> </a:t>
                      </a:r>
                      <a:r>
                        <a:rPr lang="en-CA" dirty="0" smtClean="0"/>
                        <a:t>Brazil,</a:t>
                      </a:r>
                      <a:r>
                        <a:rPr lang="en-CA" baseline="0" dirty="0" smtClean="0"/>
                        <a:t> China, India</a:t>
                      </a:r>
                      <a:endParaRPr lang="en-CA" dirty="0"/>
                    </a:p>
                  </a:txBody>
                  <a:tcPr anchor="ctr"/>
                </a:tc>
                <a:tc>
                  <a:txBody>
                    <a:bodyPr/>
                    <a:lstStyle/>
                    <a:p>
                      <a:pPr algn="ctr"/>
                      <a:r>
                        <a:rPr lang="es-ES" dirty="0" smtClean="0">
                          <a:effectLst/>
                        </a:rPr>
                        <a:t>EUREKA</a:t>
                      </a:r>
                      <a:r>
                        <a:rPr lang="es-ES" baseline="0" dirty="0" smtClean="0">
                          <a:effectLst/>
                        </a:rPr>
                        <a:t> </a:t>
                      </a:r>
                      <a:r>
                        <a:rPr lang="es-ES" baseline="0" dirty="0" err="1" smtClean="0">
                          <a:effectLst/>
                        </a:rPr>
                        <a:t>Members</a:t>
                      </a:r>
                      <a:endParaRPr lang="es-ES" baseline="0" dirty="0" smtClean="0">
                        <a:effectLst/>
                      </a:endParaRPr>
                    </a:p>
                    <a:p>
                      <a:pPr marL="0" algn="ctr" defTabSz="914400" rtl="0" eaLnBrk="1" latinLnBrk="0" hangingPunct="1"/>
                      <a:r>
                        <a:rPr lang="es-ES" sz="1800" kern="1200" dirty="0" smtClean="0">
                          <a:solidFill>
                            <a:schemeClr val="dk1"/>
                          </a:solidFill>
                          <a:effectLst/>
                          <a:latin typeface="+mn-lt"/>
                          <a:ea typeface="+mn-ea"/>
                          <a:cs typeface="+mn-cs"/>
                        </a:rPr>
                        <a:t>(41 full </a:t>
                      </a:r>
                      <a:r>
                        <a:rPr lang="es-ES" sz="1800" kern="1200" dirty="0" err="1" smtClean="0">
                          <a:solidFill>
                            <a:schemeClr val="dk1"/>
                          </a:solidFill>
                          <a:effectLst/>
                          <a:latin typeface="+mn-lt"/>
                          <a:ea typeface="+mn-ea"/>
                          <a:cs typeface="+mn-cs"/>
                        </a:rPr>
                        <a:t>members</a:t>
                      </a:r>
                      <a:r>
                        <a:rPr lang="es-ES" sz="1800" kern="1200" dirty="0" smtClean="0">
                          <a:solidFill>
                            <a:schemeClr val="dk1"/>
                          </a:solidFill>
                          <a:effectLst/>
                          <a:latin typeface="+mn-lt"/>
                          <a:ea typeface="+mn-ea"/>
                          <a:cs typeface="+mn-cs"/>
                        </a:rPr>
                        <a:t>, 2 </a:t>
                      </a:r>
                      <a:r>
                        <a:rPr lang="es-ES" sz="1800" kern="1200" dirty="0" err="1" smtClean="0">
                          <a:solidFill>
                            <a:schemeClr val="dk1"/>
                          </a:solidFill>
                          <a:effectLst/>
                          <a:latin typeface="+mn-lt"/>
                          <a:ea typeface="+mn-ea"/>
                          <a:cs typeface="+mn-cs"/>
                        </a:rPr>
                        <a:t>NIPs</a:t>
                      </a:r>
                      <a:r>
                        <a:rPr lang="es-ES" sz="1800" kern="1200" dirty="0" smtClean="0">
                          <a:solidFill>
                            <a:schemeClr val="dk1"/>
                          </a:solidFill>
                          <a:effectLst/>
                          <a:latin typeface="+mn-lt"/>
                          <a:ea typeface="+mn-ea"/>
                          <a:cs typeface="+mn-cs"/>
                        </a:rPr>
                        <a:t>,  3 </a:t>
                      </a:r>
                      <a:r>
                        <a:rPr lang="es-ES" sz="1800" kern="1200" dirty="0" err="1" smtClean="0">
                          <a:solidFill>
                            <a:schemeClr val="dk1"/>
                          </a:solidFill>
                          <a:effectLst/>
                          <a:latin typeface="+mn-lt"/>
                          <a:ea typeface="+mn-ea"/>
                          <a:cs typeface="+mn-cs"/>
                        </a:rPr>
                        <a:t>Associated</a:t>
                      </a:r>
                      <a:r>
                        <a:rPr lang="es-ES" sz="1800" kern="1200" dirty="0" smtClean="0">
                          <a:solidFill>
                            <a:schemeClr val="dk1"/>
                          </a:solidFill>
                          <a:effectLst/>
                          <a:latin typeface="+mn-lt"/>
                          <a:ea typeface="+mn-ea"/>
                          <a:cs typeface="+mn-cs"/>
                        </a:rPr>
                        <a:t> </a:t>
                      </a:r>
                      <a:r>
                        <a:rPr lang="es-ES" sz="1800" kern="1200" dirty="0" err="1" smtClean="0">
                          <a:solidFill>
                            <a:schemeClr val="dk1"/>
                          </a:solidFill>
                          <a:effectLst/>
                          <a:latin typeface="+mn-lt"/>
                          <a:ea typeface="+mn-ea"/>
                          <a:cs typeface="+mn-cs"/>
                        </a:rPr>
                        <a:t>Countries</a:t>
                      </a:r>
                      <a:r>
                        <a:rPr lang="es-ES" sz="1800" kern="1200" dirty="0" smtClean="0">
                          <a:solidFill>
                            <a:schemeClr val="dk1"/>
                          </a:solidFill>
                          <a:effectLst/>
                          <a:latin typeface="+mn-lt"/>
                          <a:ea typeface="+mn-ea"/>
                          <a:cs typeface="+mn-cs"/>
                        </a:rPr>
                        <a:t>)</a:t>
                      </a:r>
                      <a:endParaRPr lang="en-CA" sz="1800" kern="1200" dirty="0">
                        <a:solidFill>
                          <a:schemeClr val="dk1"/>
                        </a:solidFill>
                        <a:effectLst/>
                        <a:latin typeface="+mn-lt"/>
                        <a:ea typeface="+mn-ea"/>
                        <a:cs typeface="+mn-cs"/>
                      </a:endParaRPr>
                    </a:p>
                  </a:txBody>
                  <a:tcPr anchor="ctr"/>
                </a:tc>
              </a:tr>
              <a:tr h="1050896">
                <a:tc>
                  <a:txBody>
                    <a:bodyPr/>
                    <a:lstStyle/>
                    <a:p>
                      <a:pPr algn="ctr"/>
                      <a:r>
                        <a:rPr lang="en-CA" dirty="0" smtClean="0"/>
                        <a:t>Delivery mechanism</a:t>
                      </a:r>
                      <a:endParaRPr lang="en-CA" dirty="0"/>
                    </a:p>
                  </a:txBody>
                  <a:tcPr anchor="ctr"/>
                </a:tc>
                <a:tc>
                  <a:txBody>
                    <a:bodyPr/>
                    <a:lstStyle/>
                    <a:p>
                      <a:pPr algn="ctr"/>
                      <a:r>
                        <a:rPr lang="en-CA" dirty="0" smtClean="0"/>
                        <a:t>Not for profit</a:t>
                      </a:r>
                      <a:r>
                        <a:rPr lang="en-CA" baseline="0" dirty="0" smtClean="0"/>
                        <a:t>, arm length organisations (CIIRDF, ISTPCanada)</a:t>
                      </a:r>
                      <a:endParaRPr lang="en-CA" dirty="0"/>
                    </a:p>
                  </a:txBody>
                  <a:tcPr anchor="ctr"/>
                </a:tc>
                <a:tc>
                  <a:txBody>
                    <a:bodyPr/>
                    <a:lstStyle/>
                    <a:p>
                      <a:pPr algn="ctr"/>
                      <a:r>
                        <a:rPr lang="en-CA" dirty="0" smtClean="0"/>
                        <a:t>NRC-IRAP, other Innovation actors supported</a:t>
                      </a:r>
                      <a:r>
                        <a:rPr lang="en-CA" baseline="0" dirty="0" smtClean="0"/>
                        <a:t> by a national advisory committee</a:t>
                      </a:r>
                      <a:endParaRPr lang="en-CA" dirty="0"/>
                    </a:p>
                  </a:txBody>
                  <a:tcPr anchor="ctr"/>
                </a:tc>
              </a:tr>
              <a:tr h="735627">
                <a:tc>
                  <a:txBody>
                    <a:bodyPr/>
                    <a:lstStyle/>
                    <a:p>
                      <a:pPr algn="ctr"/>
                      <a:r>
                        <a:rPr lang="en-CA" dirty="0" smtClean="0"/>
                        <a:t>Funding</a:t>
                      </a:r>
                      <a:endParaRPr lang="en-CA" dirty="0"/>
                    </a:p>
                  </a:txBody>
                  <a:tcPr anchor="ctr"/>
                </a:tc>
                <a:tc>
                  <a:txBody>
                    <a:bodyPr/>
                    <a:lstStyle/>
                    <a:p>
                      <a:pPr algn="ctr"/>
                      <a:r>
                        <a:rPr lang="en-CA" dirty="0" smtClean="0"/>
                        <a:t>$20 million/5</a:t>
                      </a:r>
                      <a:r>
                        <a:rPr lang="en-CA" baseline="0" dirty="0" smtClean="0"/>
                        <a:t> years (2010-2015)</a:t>
                      </a:r>
                      <a:endParaRPr lang="en-CA" dirty="0"/>
                    </a:p>
                  </a:txBody>
                  <a:tcPr anchor="ctr"/>
                </a:tc>
                <a:tc>
                  <a:txBody>
                    <a:bodyPr/>
                    <a:lstStyle/>
                    <a:p>
                      <a:pPr algn="ctr"/>
                      <a:r>
                        <a:rPr lang="en-CA" dirty="0" smtClean="0"/>
                        <a:t>Existing </a:t>
                      </a:r>
                      <a:r>
                        <a:rPr lang="en-CA" baseline="0" dirty="0" smtClean="0"/>
                        <a:t>n</a:t>
                      </a:r>
                      <a:r>
                        <a:rPr lang="en-CA" dirty="0" smtClean="0"/>
                        <a:t>ational</a:t>
                      </a:r>
                      <a:r>
                        <a:rPr lang="en-CA" baseline="0" dirty="0" smtClean="0"/>
                        <a:t> sources including NRC-IRAP for eligible SMEs</a:t>
                      </a:r>
                      <a:endParaRPr lang="en-CA" dirty="0"/>
                    </a:p>
                  </a:txBody>
                  <a:tcPr anchor="ctr"/>
                </a:tc>
              </a:tr>
            </a:tbl>
          </a:graphicData>
        </a:graphic>
      </p:graphicFrame>
    </p:spTree>
    <p:extLst>
      <p:ext uri="{BB962C8B-B14F-4D97-AF65-F5344CB8AC3E}">
        <p14:creationId xmlns:p14="http://schemas.microsoft.com/office/powerpoint/2010/main" val="214528236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ISTPP Objectives</a:t>
            </a:r>
            <a:endParaRPr lang="en-CA" dirty="0"/>
          </a:p>
        </p:txBody>
      </p:sp>
      <p:sp>
        <p:nvSpPr>
          <p:cNvPr id="3" name="Content Placeholder 2"/>
          <p:cNvSpPr>
            <a:spLocks noGrp="1"/>
          </p:cNvSpPr>
          <p:nvPr>
            <p:ph idx="1"/>
          </p:nvPr>
        </p:nvSpPr>
        <p:spPr/>
        <p:txBody>
          <a:bodyPr/>
          <a:lstStyle/>
          <a:p>
            <a:pPr lvl="0"/>
            <a:r>
              <a:rPr lang="en-CA" sz="2400" dirty="0" smtClean="0"/>
              <a:t>Encourage </a:t>
            </a:r>
            <a:r>
              <a:rPr lang="en-CA" sz="2400" dirty="0"/>
              <a:t>domestic competitiveness through the transfer of technology and </a:t>
            </a:r>
            <a:r>
              <a:rPr lang="en-CA" sz="2400" dirty="0" smtClean="0"/>
              <a:t>knowledge;</a:t>
            </a:r>
            <a:endParaRPr lang="en-CA" sz="2400" dirty="0"/>
          </a:p>
          <a:p>
            <a:pPr lvl="0"/>
            <a:r>
              <a:rPr lang="en-CA" sz="2400" dirty="0" smtClean="0"/>
              <a:t>Foster international </a:t>
            </a:r>
            <a:r>
              <a:rPr lang="en-CA" sz="2400" dirty="0"/>
              <a:t>S&amp;T partnerships and collaborative research with an emphasis on industrial outcomes;</a:t>
            </a:r>
          </a:p>
          <a:p>
            <a:pPr lvl="0"/>
            <a:r>
              <a:rPr lang="en-US" sz="2400" dirty="0" smtClean="0"/>
              <a:t>Accelerate </a:t>
            </a:r>
            <a:r>
              <a:rPr lang="en-CA" sz="2400" dirty="0" smtClean="0"/>
              <a:t>the </a:t>
            </a:r>
            <a:r>
              <a:rPr lang="en-CA" sz="2400" dirty="0"/>
              <a:t>commercialization of </a:t>
            </a:r>
            <a:r>
              <a:rPr lang="en-CA" sz="2400" dirty="0" smtClean="0"/>
              <a:t>R&amp;D, </a:t>
            </a:r>
            <a:r>
              <a:rPr lang="en-CA" sz="2400" dirty="0"/>
              <a:t>with a focus on small and medium-sized enterprises;</a:t>
            </a:r>
          </a:p>
          <a:p>
            <a:pPr lvl="0"/>
            <a:r>
              <a:rPr lang="en-US" sz="2400" dirty="0" smtClean="0"/>
              <a:t>Access </a:t>
            </a:r>
            <a:r>
              <a:rPr lang="en-CA" sz="2400" dirty="0" smtClean="0"/>
              <a:t>international </a:t>
            </a:r>
            <a:r>
              <a:rPr lang="en-CA" sz="2400" dirty="0"/>
              <a:t>technologies for Canadian enterprises;</a:t>
            </a:r>
          </a:p>
          <a:p>
            <a:pPr lvl="0"/>
            <a:r>
              <a:rPr lang="en-CA" sz="2400" dirty="0" smtClean="0"/>
              <a:t>Promote Canadian </a:t>
            </a:r>
            <a:r>
              <a:rPr lang="en-CA" sz="2400" dirty="0"/>
              <a:t>R&amp;D capacity and Canada as a destination for foreign technology-based investments;</a:t>
            </a:r>
          </a:p>
          <a:p>
            <a:pPr lvl="0"/>
            <a:r>
              <a:rPr lang="en-CA" sz="2400" dirty="0" smtClean="0"/>
              <a:t>Encourage the </a:t>
            </a:r>
            <a:r>
              <a:rPr lang="en-CA" sz="2400" dirty="0"/>
              <a:t>mobility of researchers and to promote Canada as a career destination for foreign </a:t>
            </a:r>
            <a:r>
              <a:rPr lang="en-CA" sz="2400" dirty="0" smtClean="0"/>
              <a:t>talent; and </a:t>
            </a:r>
          </a:p>
          <a:p>
            <a:pPr lvl="0"/>
            <a:r>
              <a:rPr lang="en-CA" sz="2400" dirty="0"/>
              <a:t>S</a:t>
            </a:r>
            <a:r>
              <a:rPr lang="en-CA" sz="2400" dirty="0" smtClean="0"/>
              <a:t>trengthen </a:t>
            </a:r>
            <a:r>
              <a:rPr lang="en-CA" sz="2400" dirty="0"/>
              <a:t>overall bilateral S&amp;T relations.</a:t>
            </a:r>
          </a:p>
          <a:p>
            <a:endParaRPr lang="en-CA" sz="2400" dirty="0"/>
          </a:p>
        </p:txBody>
      </p:sp>
    </p:spTree>
    <p:extLst>
      <p:ext uri="{BB962C8B-B14F-4D97-AF65-F5344CB8AC3E}">
        <p14:creationId xmlns:p14="http://schemas.microsoft.com/office/powerpoint/2010/main" val="254299147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ISTPP Governance (Canada-India)</a:t>
            </a:r>
            <a:endParaRPr lang="en-CA" dirty="0"/>
          </a:p>
        </p:txBody>
      </p:sp>
      <p:graphicFrame>
        <p:nvGraphicFramePr>
          <p:cNvPr id="5" name="Content Placeholder 3"/>
          <p:cNvGraphicFramePr>
            <a:graphicFrameLocks/>
          </p:cNvGraphicFramePr>
          <p:nvPr>
            <p:extLst>
              <p:ext uri="{D42A27DB-BD31-4B8C-83A1-F6EECF244321}">
                <p14:modId xmlns:p14="http://schemas.microsoft.com/office/powerpoint/2010/main" val="8503751"/>
              </p:ext>
            </p:extLst>
          </p:nvPr>
        </p:nvGraphicFramePr>
        <p:xfrm>
          <a:off x="4724400" y="990600"/>
          <a:ext cx="4038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4005964739"/>
              </p:ext>
            </p:extLst>
          </p:nvPr>
        </p:nvGraphicFramePr>
        <p:xfrm>
          <a:off x="397042" y="990600"/>
          <a:ext cx="4419600" cy="5029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6" name="Picture 5"/>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743200" y="1002919"/>
            <a:ext cx="1569925" cy="978439"/>
          </a:xfrm>
          <a:prstGeom prst="rect">
            <a:avLst/>
          </a:prstGeom>
        </p:spPr>
      </p:pic>
      <p:pic>
        <p:nvPicPr>
          <p:cNvPr id="7" name="Picture 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486400" y="998898"/>
            <a:ext cx="1476375" cy="982460"/>
          </a:xfrm>
          <a:prstGeom prst="rect">
            <a:avLst/>
          </a:prstGeom>
        </p:spPr>
      </p:pic>
      <p:sp>
        <p:nvSpPr>
          <p:cNvPr id="3" name="Rectangle 2"/>
          <p:cNvSpPr/>
          <p:nvPr/>
        </p:nvSpPr>
        <p:spPr bwMode="auto">
          <a:xfrm>
            <a:off x="2895600" y="2438400"/>
            <a:ext cx="3733800" cy="685800"/>
          </a:xfrm>
          <a:prstGeom prst="rect">
            <a:avLst/>
          </a:prstGeom>
          <a:solidFill>
            <a:schemeClr val="accent6">
              <a:lumMod val="40000"/>
              <a:lumOff val="60000"/>
            </a:schemeClr>
          </a:solidFill>
          <a:ln w="9525" cap="flat" cmpd="sng" algn="ctr">
            <a:solidFill>
              <a:schemeClr val="accent6">
                <a:lumMod val="40000"/>
                <a:lumOff val="6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800" b="1" i="0" u="none" strike="noStrike" cap="none" normalizeH="0" baseline="0" dirty="0" smtClean="0">
                <a:ln>
                  <a:noFill/>
                </a:ln>
                <a:solidFill>
                  <a:schemeClr val="bg1"/>
                </a:solidFill>
                <a:effectLst/>
                <a:latin typeface="Arial" charset="0"/>
              </a:rPr>
              <a:t>Joint committee</a:t>
            </a:r>
          </a:p>
        </p:txBody>
      </p:sp>
    </p:spTree>
    <p:extLst>
      <p:ext uri="{BB962C8B-B14F-4D97-AF65-F5344CB8AC3E}">
        <p14:creationId xmlns:p14="http://schemas.microsoft.com/office/powerpoint/2010/main" val="2603682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ISTPP Targeted Technology Areas</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99191107"/>
              </p:ext>
            </p:extLst>
          </p:nvPr>
        </p:nvGraphicFramePr>
        <p:xfrm>
          <a:off x="228600" y="990601"/>
          <a:ext cx="8763000" cy="5085079"/>
        </p:xfrm>
        <a:graphic>
          <a:graphicData uri="http://schemas.openxmlformats.org/drawingml/2006/table">
            <a:tbl>
              <a:tblPr firstRow="1" firstCol="1" bandRow="1">
                <a:tableStyleId>{21E4AEA4-8DFA-4A89-87EB-49C32662AFE0}</a:tableStyleId>
              </a:tblPr>
              <a:tblGrid>
                <a:gridCol w="1905000"/>
                <a:gridCol w="2209800"/>
                <a:gridCol w="1905000"/>
                <a:gridCol w="2743200"/>
              </a:tblGrid>
              <a:tr h="366089">
                <a:tc>
                  <a:txBody>
                    <a:bodyPr/>
                    <a:lstStyle/>
                    <a:p>
                      <a:pPr algn="ctr">
                        <a:lnSpc>
                          <a:spcPct val="115000"/>
                        </a:lnSpc>
                        <a:spcAft>
                          <a:spcPts val="0"/>
                        </a:spcAft>
                      </a:pPr>
                      <a:r>
                        <a:rPr lang="en-CA" sz="1800" dirty="0">
                          <a:effectLst/>
                        </a:rPr>
                        <a:t>Category</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800">
                          <a:effectLst/>
                        </a:rPr>
                        <a:t>Brazil</a:t>
                      </a:r>
                      <a:endParaRPr lang="en-C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800">
                          <a:effectLst/>
                        </a:rPr>
                        <a:t>China</a:t>
                      </a:r>
                      <a:endParaRPr lang="en-C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800">
                          <a:effectLst/>
                        </a:rPr>
                        <a:t>India</a:t>
                      </a:r>
                      <a:endParaRPr lang="en-C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386510">
                <a:tc>
                  <a:txBody>
                    <a:bodyPr/>
                    <a:lstStyle/>
                    <a:p>
                      <a:pPr algn="l">
                        <a:lnSpc>
                          <a:spcPct val="115000"/>
                        </a:lnSpc>
                        <a:spcAft>
                          <a:spcPts val="0"/>
                        </a:spcAft>
                      </a:pPr>
                      <a:r>
                        <a:rPr lang="en-CA" sz="1800" dirty="0">
                          <a:effectLst/>
                        </a:rPr>
                        <a:t>Energy, Material, Transportation </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en-CA" sz="1800" dirty="0">
                          <a:effectLst/>
                        </a:rPr>
                        <a:t>Energy – specifically </a:t>
                      </a:r>
                      <a:r>
                        <a:rPr lang="en-CA" sz="1800" dirty="0" smtClean="0">
                          <a:effectLst/>
                        </a:rPr>
                        <a:t>renewable energy </a:t>
                      </a:r>
                      <a:r>
                        <a:rPr lang="en-CA" sz="1800" dirty="0">
                          <a:effectLst/>
                        </a:rPr>
                        <a:t>and </a:t>
                      </a:r>
                      <a:r>
                        <a:rPr lang="en-CA" sz="1800" dirty="0" smtClean="0">
                          <a:effectLst/>
                        </a:rPr>
                        <a:t>fuel cells</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en-CA" sz="1800">
                          <a:effectLst/>
                        </a:rPr>
                        <a:t>Energy</a:t>
                      </a:r>
                      <a:endParaRPr lang="en-C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en-CA" sz="1800" dirty="0">
                          <a:effectLst/>
                        </a:rPr>
                        <a:t>Alternate </a:t>
                      </a:r>
                      <a:r>
                        <a:rPr lang="en-CA" sz="1800" dirty="0" smtClean="0">
                          <a:effectLst/>
                        </a:rPr>
                        <a:t>energy </a:t>
                      </a:r>
                      <a:r>
                        <a:rPr lang="en-CA" sz="1800" dirty="0">
                          <a:effectLst/>
                        </a:rPr>
                        <a:t>and </a:t>
                      </a:r>
                      <a:r>
                        <a:rPr lang="en-CA" sz="1800" dirty="0" smtClean="0">
                          <a:effectLst/>
                        </a:rPr>
                        <a:t>sustainable environmental technologies</a:t>
                      </a:r>
                      <a:r>
                        <a:rPr lang="en-CA" sz="1800" dirty="0">
                          <a:effectLst/>
                        </a:rPr>
                        <a:t>, </a:t>
                      </a:r>
                      <a:r>
                        <a:rPr lang="en-CA" sz="1800" dirty="0" smtClean="0">
                          <a:effectLst/>
                        </a:rPr>
                        <a:t>aerospace</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1514458">
                <a:tc>
                  <a:txBody>
                    <a:bodyPr/>
                    <a:lstStyle/>
                    <a:p>
                      <a:pPr algn="l">
                        <a:lnSpc>
                          <a:spcPct val="115000"/>
                        </a:lnSpc>
                        <a:spcAft>
                          <a:spcPts val="0"/>
                        </a:spcAft>
                      </a:pPr>
                      <a:r>
                        <a:rPr lang="en-CA" sz="1800" dirty="0">
                          <a:effectLst/>
                        </a:rPr>
                        <a:t>Health, and Life Sciences </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en-CA" sz="1800" dirty="0">
                          <a:effectLst/>
                        </a:rPr>
                        <a:t>Life </a:t>
                      </a:r>
                      <a:r>
                        <a:rPr lang="en-CA" sz="1800" dirty="0" smtClean="0">
                          <a:effectLst/>
                        </a:rPr>
                        <a:t>sciences </a:t>
                      </a:r>
                      <a:r>
                        <a:rPr lang="en-CA" sz="1800" dirty="0">
                          <a:effectLst/>
                        </a:rPr>
                        <a:t>– specifically </a:t>
                      </a:r>
                      <a:r>
                        <a:rPr lang="en-CA" sz="1800" dirty="0" smtClean="0">
                          <a:effectLst/>
                        </a:rPr>
                        <a:t>bio-health </a:t>
                      </a:r>
                      <a:r>
                        <a:rPr lang="en-CA" sz="1800" dirty="0">
                          <a:effectLst/>
                        </a:rPr>
                        <a:t>and </a:t>
                      </a:r>
                      <a:r>
                        <a:rPr lang="en-CA" sz="1800" dirty="0" smtClean="0">
                          <a:effectLst/>
                        </a:rPr>
                        <a:t>medical technology</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en-CA" sz="1800" dirty="0">
                          <a:effectLst/>
                        </a:rPr>
                        <a:t>Health &amp; </a:t>
                      </a:r>
                      <a:r>
                        <a:rPr lang="en-CA" sz="1800" dirty="0" smtClean="0">
                          <a:effectLst/>
                        </a:rPr>
                        <a:t>life sciences biotechnology</a:t>
                      </a:r>
                      <a:r>
                        <a:rPr lang="en-CA" sz="1800" dirty="0">
                          <a:effectLst/>
                        </a:rPr>
                        <a:t>, </a:t>
                      </a:r>
                      <a:r>
                        <a:rPr lang="en-CA" sz="1800" dirty="0" smtClean="0">
                          <a:effectLst/>
                        </a:rPr>
                        <a:t>agriculture, foods </a:t>
                      </a:r>
                      <a:r>
                        <a:rPr lang="en-CA" sz="1800" dirty="0">
                          <a:effectLst/>
                        </a:rPr>
                        <a:t>and </a:t>
                      </a:r>
                      <a:r>
                        <a:rPr lang="en-CA" sz="1800" dirty="0" smtClean="0">
                          <a:effectLst/>
                        </a:rPr>
                        <a:t>bio-products</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en-CA" sz="1800" dirty="0">
                          <a:effectLst/>
                        </a:rPr>
                        <a:t>Biotechnology, </a:t>
                      </a:r>
                      <a:r>
                        <a:rPr lang="en-CA" sz="1800" dirty="0" smtClean="0">
                          <a:effectLst/>
                        </a:rPr>
                        <a:t>health research </a:t>
                      </a:r>
                      <a:r>
                        <a:rPr lang="en-CA" sz="1800" dirty="0">
                          <a:effectLst/>
                        </a:rPr>
                        <a:t>and </a:t>
                      </a:r>
                      <a:r>
                        <a:rPr lang="en-CA" sz="1800" dirty="0" smtClean="0">
                          <a:effectLst/>
                        </a:rPr>
                        <a:t>medical devices</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900769">
                <a:tc>
                  <a:txBody>
                    <a:bodyPr/>
                    <a:lstStyle/>
                    <a:p>
                      <a:pPr algn="l">
                        <a:lnSpc>
                          <a:spcPct val="115000"/>
                        </a:lnSpc>
                        <a:spcAft>
                          <a:spcPts val="0"/>
                        </a:spcAft>
                      </a:pPr>
                      <a:r>
                        <a:rPr lang="en-CA" sz="1800" dirty="0">
                          <a:effectLst/>
                        </a:rPr>
                        <a:t>Natural Resources, Environment </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en-CA" sz="1800">
                          <a:effectLst/>
                        </a:rPr>
                        <a:t> </a:t>
                      </a:r>
                      <a:endParaRPr lang="en-C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en-CA" sz="1800">
                          <a:effectLst/>
                        </a:rPr>
                        <a:t>Environment</a:t>
                      </a:r>
                      <a:endParaRPr lang="en-C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en-CA" sz="1800" dirty="0">
                          <a:effectLst/>
                        </a:rPr>
                        <a:t>Earth </a:t>
                      </a:r>
                      <a:r>
                        <a:rPr lang="en-CA" sz="1800" dirty="0" smtClean="0">
                          <a:effectLst/>
                        </a:rPr>
                        <a:t>sciences </a:t>
                      </a:r>
                      <a:r>
                        <a:rPr lang="en-CA" sz="1800" dirty="0">
                          <a:effectLst/>
                        </a:rPr>
                        <a:t>and </a:t>
                      </a:r>
                      <a:r>
                        <a:rPr lang="en-CA" sz="1800" dirty="0" smtClean="0">
                          <a:effectLst/>
                        </a:rPr>
                        <a:t>disaster management</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849376">
                <a:tc>
                  <a:txBody>
                    <a:bodyPr/>
                    <a:lstStyle/>
                    <a:p>
                      <a:pPr algn="l">
                        <a:lnSpc>
                          <a:spcPct val="115000"/>
                        </a:lnSpc>
                        <a:spcAft>
                          <a:spcPts val="0"/>
                        </a:spcAft>
                      </a:pPr>
                      <a:r>
                        <a:rPr lang="en-CA" sz="1800" dirty="0" smtClean="0">
                          <a:effectLst/>
                        </a:rPr>
                        <a:t>ICT</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en-CA" sz="1800">
                          <a:effectLst/>
                        </a:rPr>
                        <a:t>ICT; including Software</a:t>
                      </a:r>
                      <a:endParaRPr lang="en-C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en-CA" sz="1800" dirty="0">
                          <a:effectLst/>
                        </a:rPr>
                        <a:t>ICT</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en-CA" sz="1800" dirty="0">
                          <a:effectLst/>
                        </a:rPr>
                        <a:t>ICT</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8818087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44" descr="strip"/>
          <p:cNvPicPr>
            <a:picLocks noChangeAspect="1" noChangeArrowheads="1"/>
          </p:cNvPicPr>
          <p:nvPr/>
        </p:nvPicPr>
        <p:blipFill>
          <a:blip r:embed="rId3" cstate="print"/>
          <a:srcRect t="13655" b="24001"/>
          <a:stretch>
            <a:fillRect/>
          </a:stretch>
        </p:blipFill>
        <p:spPr bwMode="auto">
          <a:xfrm>
            <a:off x="0" y="-30163"/>
            <a:ext cx="9144000" cy="6888163"/>
          </a:xfrm>
          <a:prstGeom prst="rect">
            <a:avLst/>
          </a:prstGeom>
          <a:noFill/>
          <a:ln w="9525">
            <a:noFill/>
            <a:miter lim="800000"/>
            <a:headEnd/>
            <a:tailEnd/>
          </a:ln>
        </p:spPr>
      </p:pic>
      <p:pic>
        <p:nvPicPr>
          <p:cNvPr id="6" name="Picture 1048" descr="globe"/>
          <p:cNvPicPr>
            <a:picLocks noChangeAspect="1" noChangeArrowheads="1"/>
          </p:cNvPicPr>
          <p:nvPr/>
        </p:nvPicPr>
        <p:blipFill>
          <a:blip r:embed="rId4" cstate="print"/>
          <a:srcRect l="11977" b="23952"/>
          <a:stretch>
            <a:fillRect/>
          </a:stretch>
        </p:blipFill>
        <p:spPr bwMode="auto">
          <a:xfrm>
            <a:off x="0" y="2908300"/>
            <a:ext cx="4572000" cy="3949700"/>
          </a:xfrm>
          <a:prstGeom prst="rect">
            <a:avLst/>
          </a:prstGeom>
          <a:noFill/>
          <a:ln w="9525">
            <a:noFill/>
            <a:miter lim="800000"/>
            <a:headEnd/>
            <a:tailEnd/>
          </a:ln>
        </p:spPr>
      </p:pic>
      <p:sp>
        <p:nvSpPr>
          <p:cNvPr id="13" name="Title 1"/>
          <p:cNvSpPr>
            <a:spLocks noGrp="1"/>
          </p:cNvSpPr>
          <p:nvPr>
            <p:ph type="title"/>
          </p:nvPr>
        </p:nvSpPr>
        <p:spPr>
          <a:xfrm>
            <a:off x="208547" y="1676400"/>
            <a:ext cx="8706853" cy="677108"/>
          </a:xfrm>
        </p:spPr>
        <p:txBody>
          <a:bodyPr/>
          <a:lstStyle/>
          <a:p>
            <a:pPr algn="ctr"/>
            <a:r>
              <a:rPr lang="en-CA" sz="4400" dirty="0" smtClean="0">
                <a:solidFill>
                  <a:schemeClr val="bg1"/>
                </a:solidFill>
              </a:rPr>
              <a:t>ISTPP Results/Outcomes</a:t>
            </a:r>
            <a:endParaRPr lang="en-CA" sz="4400" dirty="0">
              <a:solidFill>
                <a:schemeClr val="bg1"/>
              </a:solidFill>
            </a:endParaRPr>
          </a:p>
        </p:txBody>
      </p:sp>
      <p:pic>
        <p:nvPicPr>
          <p:cNvPr id="14" name="Picture 1036" descr="folder logo only"/>
          <p:cNvPicPr>
            <a:picLocks noChangeAspect="1" noChangeArrowheads="1"/>
          </p:cNvPicPr>
          <p:nvPr/>
        </p:nvPicPr>
        <p:blipFill>
          <a:blip r:embed="rId5" cstate="print"/>
          <a:srcRect/>
          <a:stretch>
            <a:fillRect/>
          </a:stretch>
        </p:blipFill>
        <p:spPr bwMode="auto">
          <a:xfrm>
            <a:off x="5947410" y="0"/>
            <a:ext cx="3200400" cy="1733550"/>
          </a:xfrm>
          <a:prstGeom prst="rect">
            <a:avLst/>
          </a:prstGeom>
          <a:noFill/>
          <a:ln w="9525">
            <a:noFill/>
            <a:miter lim="800000"/>
            <a:headEnd/>
            <a:tailEnd/>
          </a:ln>
        </p:spPr>
      </p:pic>
    </p:spTree>
    <p:extLst>
      <p:ext uri="{BB962C8B-B14F-4D97-AF65-F5344CB8AC3E}">
        <p14:creationId xmlns:p14="http://schemas.microsoft.com/office/powerpoint/2010/main" val="28490814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553998"/>
          </a:xfrm>
        </p:spPr>
        <p:txBody>
          <a:bodyPr/>
          <a:lstStyle/>
          <a:p>
            <a:r>
              <a:rPr lang="en-CA" dirty="0" smtClean="0"/>
              <a:t>ISTPP Performance Measurement</a:t>
            </a:r>
            <a:endParaRPr lang="en-CA"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8300779"/>
              </p:ext>
            </p:extLst>
          </p:nvPr>
        </p:nvGraphicFramePr>
        <p:xfrm>
          <a:off x="2209800" y="1219200"/>
          <a:ext cx="4800600" cy="4959634"/>
        </p:xfrm>
        <a:graphic>
          <a:graphicData uri="http://schemas.openxmlformats.org/drawingml/2006/table">
            <a:tbl>
              <a:tblPr firstRow="1" bandRow="1">
                <a:tableStyleId>{21E4AEA4-8DFA-4A89-87EB-49C32662AFE0}</a:tableStyleId>
              </a:tblPr>
              <a:tblGrid>
                <a:gridCol w="4800600"/>
              </a:tblGrid>
              <a:tr h="454988">
                <a:tc>
                  <a:txBody>
                    <a:bodyPr/>
                    <a:lstStyle/>
                    <a:p>
                      <a:pPr algn="ctr"/>
                      <a:r>
                        <a:rPr lang="en-CA" sz="2400" dirty="0" smtClean="0"/>
                        <a:t>Key</a:t>
                      </a:r>
                      <a:r>
                        <a:rPr lang="en-CA" sz="2400" baseline="0" dirty="0" smtClean="0"/>
                        <a:t> Performance Issues</a:t>
                      </a:r>
                      <a:endParaRPr lang="en-CA" sz="2400" dirty="0"/>
                    </a:p>
                  </a:txBody>
                  <a:tcPr/>
                </a:tc>
              </a:tr>
              <a:tr h="688012">
                <a:tc>
                  <a:txBody>
                    <a:bodyPr/>
                    <a:lstStyle/>
                    <a:p>
                      <a:pPr algn="ctr"/>
                      <a:r>
                        <a:rPr lang="en-CA" sz="2400" b="0" dirty="0" smtClean="0"/>
                        <a:t>Matchmaking</a:t>
                      </a:r>
                    </a:p>
                  </a:txBody>
                  <a:tcPr anchor="ctr"/>
                </a:tc>
              </a:tr>
              <a:tr h="7853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2400" b="0" dirty="0" smtClean="0"/>
                        <a:t>Collaborative R&amp;D projects</a:t>
                      </a:r>
                    </a:p>
                  </a:txBody>
                  <a:tcPr anchor="ctr"/>
                </a:tc>
              </a:tr>
              <a:tr h="7853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2400" b="0" dirty="0" smtClean="0"/>
                        <a:t>Targeted technology areas</a:t>
                      </a:r>
                    </a:p>
                  </a:txBody>
                  <a:tcPr anchor="ctr"/>
                </a:tc>
              </a:tr>
              <a:tr h="112188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2400" b="0" dirty="0" smtClean="0"/>
                        <a:t>Contribution</a:t>
                      </a:r>
                      <a:r>
                        <a:rPr lang="en-CA" sz="2400" b="0" baseline="0" dirty="0" smtClean="0"/>
                        <a:t> to </a:t>
                      </a:r>
                      <a:r>
                        <a:rPr lang="en-CA" sz="2400" b="0" dirty="0" smtClean="0"/>
                        <a:t>the economic position of stakeholders</a:t>
                      </a:r>
                    </a:p>
                  </a:txBody>
                  <a:tcPr anchor="ctr"/>
                </a:tc>
              </a:tr>
              <a:tr h="112188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2400" b="0" dirty="0" smtClean="0"/>
                        <a:t>Contribution to the creation of an innovative workforce</a:t>
                      </a:r>
                    </a:p>
                  </a:txBody>
                  <a:tcPr anchor="ctr"/>
                </a:tc>
              </a:tr>
            </a:tbl>
          </a:graphicData>
        </a:graphic>
      </p:graphicFrame>
    </p:spTree>
    <p:extLst>
      <p:ext uri="{BB962C8B-B14F-4D97-AF65-F5344CB8AC3E}">
        <p14:creationId xmlns:p14="http://schemas.microsoft.com/office/powerpoint/2010/main" val="202230355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2007-04-12 ISTP template - interim (GG)">
  <a:themeElements>
    <a:clrScheme name="2007-04-12 ISTP template - interim (G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07-04-12 ISTP template - interim (G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lnDef>
  </a:objectDefaults>
  <a:extraClrSchemeLst>
    <a:extraClrScheme>
      <a:clrScheme name="2007-04-12 ISTP template - interim (G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07-04-12 ISTP template - interim (G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07-04-12 ISTP template - interim (G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07-04-12 ISTP template - interim (G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07-04-12 ISTP template - interim (G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07-04-12 ISTP template - interim (G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07-04-12 ISTP template - interim (GG)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07-04-12 ISTP template - interim (G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07-04-12 ISTP template - interim (G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07-04-12 ISTP template - interim (G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07-04-12 ISTP template - interim (G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07-04-12 ISTP template - interim (G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2007-04-12 ISTP template - interim (GG)</Template>
  <TotalTime>10504</TotalTime>
  <Words>1954</Words>
  <Application>Microsoft Macintosh PowerPoint</Application>
  <PresentationFormat>On-screen Show (4:3)</PresentationFormat>
  <Paragraphs>208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2007-04-12 ISTP template - interim (GG)</vt:lpstr>
      <vt:lpstr>Panel 13:  Complex International Science, Technology and Innovation Partnerships: Lessons for Canada</vt:lpstr>
      <vt:lpstr>Canadian CISTIP Environment</vt:lpstr>
      <vt:lpstr>Canada`s International STI Policy</vt:lpstr>
      <vt:lpstr>Trade-Driven CISTIP Programs</vt:lpstr>
      <vt:lpstr>ISTPP Objectives</vt:lpstr>
      <vt:lpstr>ISTPP Governance (Canada-India)</vt:lpstr>
      <vt:lpstr>ISTPP Targeted Technology Areas</vt:lpstr>
      <vt:lpstr>ISTPP Results/Outcomes</vt:lpstr>
      <vt:lpstr>ISTPP Performance Measurement</vt:lpstr>
      <vt:lpstr>Additional ISTPP Achievements</vt:lpstr>
      <vt:lpstr>ISTPP Summative Evaluation (2010)</vt:lpstr>
      <vt:lpstr>How to Maximize Benefits to Canada from CISTIPs</vt:lpstr>
      <vt:lpstr>Gaps &amp; Opportunities</vt:lpstr>
      <vt:lpstr>Conclusion</vt:lpstr>
      <vt:lpstr>Thank you!</vt:lpstr>
    </vt:vector>
  </TitlesOfParts>
  <Company>Precarn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Canada-India Program</dc:title>
  <dc:creator>Staff</dc:creator>
  <cp:lastModifiedBy>D C</cp:lastModifiedBy>
  <cp:revision>724</cp:revision>
  <cp:lastPrinted>2014-10-14T12:25:29Z</cp:lastPrinted>
  <dcterms:created xsi:type="dcterms:W3CDTF">2007-04-25T13:21:48Z</dcterms:created>
  <dcterms:modified xsi:type="dcterms:W3CDTF">2014-10-27T22:29:31Z</dcterms:modified>
</cp:coreProperties>
</file>