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2" r:id="rId2"/>
    <p:sldMasterId id="2147483696" r:id="rId3"/>
    <p:sldMasterId id="2147483708" r:id="rId4"/>
  </p:sldMasterIdLst>
  <p:sldIdLst>
    <p:sldId id="270" r:id="rId5"/>
    <p:sldId id="269" r:id="rId6"/>
    <p:sldId id="260" r:id="rId7"/>
    <p:sldId id="266" r:id="rId8"/>
    <p:sldId id="265" r:id="rId9"/>
    <p:sldId id="261" r:id="rId10"/>
    <p:sldId id="262" r:id="rId11"/>
    <p:sldId id="263" r:id="rId12"/>
    <p:sldId id="264" r:id="rId13"/>
    <p:sldId id="271" r:id="rId14"/>
    <p:sldId id="267" r:id="rId15"/>
  </p:sldIdLst>
  <p:sldSz cx="9144000" cy="6858000" type="screen4x3"/>
  <p:notesSz cx="7010400" cy="9296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>
      <p:cViewPr>
        <p:scale>
          <a:sx n="100" d="100"/>
          <a:sy n="100" d="100"/>
        </p:scale>
        <p:origin x="-8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0" y="2869200"/>
            <a:ext cx="9144000" cy="1008000"/>
          </a:xfrm>
        </p:spPr>
        <p:txBody>
          <a:bodyPr/>
          <a:lstStyle>
            <a:lvl1pPr marL="0" indent="0" algn="ctr">
              <a:buNone/>
              <a:defRPr baseline="0">
                <a:solidFill>
                  <a:srgbClr val="4C4C4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Sous-titre de votre présentation ainsi que les détails pertinents qui doivent apparaître sur cette page</a:t>
            </a:r>
            <a:endParaRPr lang="fr-CA" dirty="0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 dirty="0"/>
          </a:p>
        </p:txBody>
      </p:sp>
      <p:sp>
        <p:nvSpPr>
          <p:cNvPr id="15" name="Espace réservé de la date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29D7-4ABF-4B26-9956-82A5D5380CC6}" type="datetimeFigureOut">
              <a:rPr lang="fr-CA" smtClean="0"/>
              <a:pPr/>
              <a:t>14-10-27</a:t>
            </a:fld>
            <a:endParaRPr lang="fr-CA" dirty="0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5A1974-428A-49AD-B83D-5FF1EDC8F876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C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0" y="2132856"/>
            <a:ext cx="9144000" cy="3240360"/>
          </a:xfrm>
        </p:spPr>
        <p:txBody>
          <a:bodyPr vert="eaVert"/>
          <a:lstStyle>
            <a:lvl1pPr>
              <a:defRPr sz="2400"/>
            </a:lvl1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29D7-4ABF-4B26-9956-82A5D5380CC6}" type="datetimeFigureOut">
              <a:rPr lang="fr-CA" smtClean="0"/>
              <a:pPr/>
              <a:t>14-10-27</a:t>
            </a:fld>
            <a:endParaRPr lang="fr-CA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5A1974-428A-49AD-B83D-5FF1EDC8F876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C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346400"/>
            <a:ext cx="6156000" cy="4176000"/>
          </a:xfrm>
        </p:spPr>
        <p:txBody>
          <a:bodyPr vert="eaVer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6pPr>
              <a:defRPr sz="1600"/>
            </a:lvl6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732240" y="1346400"/>
            <a:ext cx="2059200" cy="4176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29D7-4ABF-4B26-9956-82A5D5380CC6}" type="datetimeFigureOut">
              <a:rPr lang="fr-CA" smtClean="0"/>
              <a:pPr/>
              <a:t>14-10-27</a:t>
            </a:fld>
            <a:endParaRPr lang="fr-CA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5A1974-428A-49AD-B83D-5FF1EDC8F876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CA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80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CA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C9DC-3FF6-4BB8-AF7A-80260A4D61D5}" type="datetimeFigureOut">
              <a:rPr lang="fr-CA" smtClean="0"/>
              <a:pPr/>
              <a:t>14-10-27</a:t>
            </a:fld>
            <a:endParaRPr lang="fr-CA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EB95C9-C5EB-4D2F-9A8C-086966960D22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CA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1"/>
          </p:nvPr>
        </p:nvSpPr>
        <p:spPr>
          <a:xfrm>
            <a:off x="457200" y="2196000"/>
            <a:ext cx="8229600" cy="3204000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6E1C9DC-3FF6-4BB8-AF7A-80260A4D61D5}" type="datetimeFigureOut">
              <a:rPr lang="fr-CA" smtClean="0"/>
              <a:pPr/>
              <a:t>14-10-27</a:t>
            </a:fld>
            <a:endParaRPr lang="fr-CA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0EB95C9-C5EB-4D2F-9A8C-086966960D22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fr-CA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23600" y="4406400"/>
            <a:ext cx="7772400" cy="1360800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CA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C9DC-3FF6-4BB8-AF7A-80260A4D61D5}" type="datetimeFigureOut">
              <a:rPr lang="fr-CA" smtClean="0"/>
              <a:pPr/>
              <a:t>14-10-27</a:t>
            </a:fld>
            <a:endParaRPr lang="fr-CA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EB95C9-C5EB-4D2F-9A8C-086966960D22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CA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2000"/>
            <a:ext cx="4039200" cy="396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96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68000" y="576000"/>
            <a:ext cx="8229600" cy="864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C9DC-3FF6-4BB8-AF7A-80260A4D61D5}" type="datetimeFigureOut">
              <a:rPr lang="fr-CA" smtClean="0"/>
              <a:pPr/>
              <a:t>14-10-27</a:t>
            </a:fld>
            <a:endParaRPr lang="fr-CA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EB95C9-C5EB-4D2F-9A8C-086966960D22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CA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4040188" cy="105013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462907"/>
            <a:ext cx="4040188" cy="327034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412776"/>
            <a:ext cx="4041775" cy="105013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462907"/>
            <a:ext cx="4041775" cy="327034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CA" dirty="0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C9DC-3FF6-4BB8-AF7A-80260A4D61D5}" type="datetimeFigureOut">
              <a:rPr lang="fr-CA" smtClean="0"/>
              <a:pPr/>
              <a:t>14-10-27</a:t>
            </a:fld>
            <a:endParaRPr lang="fr-CA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EB95C9-C5EB-4D2F-9A8C-086966960D22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CA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C9DC-3FF6-4BB8-AF7A-80260A4D61D5}" type="datetimeFigureOut">
              <a:rPr lang="fr-CA" smtClean="0"/>
              <a:pPr/>
              <a:t>14-10-27</a:t>
            </a:fld>
            <a:endParaRPr lang="fr-CA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EB95C9-C5EB-4D2F-9A8C-086966960D22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CA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C9DC-3FF6-4BB8-AF7A-80260A4D61D5}" type="datetimeFigureOut">
              <a:rPr lang="fr-CA" smtClean="0"/>
              <a:pPr/>
              <a:t>14-10-27</a:t>
            </a:fld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EB95C9-C5EB-4D2F-9A8C-086966960D22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CA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612794"/>
            <a:ext cx="5111750" cy="5155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774846"/>
            <a:ext cx="3008313" cy="39927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57200" y="613345"/>
            <a:ext cx="3009600" cy="1162800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CA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C9DC-3FF6-4BB8-AF7A-80260A4D61D5}" type="datetimeFigureOut">
              <a:rPr lang="fr-CA" smtClean="0"/>
              <a:pPr/>
              <a:t>14-10-27</a:t>
            </a:fld>
            <a:endParaRPr lang="fr-CA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EB95C9-C5EB-4D2F-9A8C-086966960D22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C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96000"/>
            <a:ext cx="8229600" cy="3204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 dirty="0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29D7-4ABF-4B26-9956-82A5D5380CC6}" type="datetimeFigureOut">
              <a:rPr lang="fr-CA" smtClean="0"/>
              <a:pPr/>
              <a:t>14-10-27</a:t>
            </a:fld>
            <a:endParaRPr lang="fr-CA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5A1974-428A-49AD-B83D-5FF1EDC8F876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CA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900000"/>
            <a:ext cx="5486400" cy="324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788000"/>
            <a:ext cx="5486400" cy="3659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792800" y="4222800"/>
            <a:ext cx="5486400" cy="565200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CA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C9DC-3FF6-4BB8-AF7A-80260A4D61D5}" type="datetimeFigureOut">
              <a:rPr lang="fr-CA" smtClean="0"/>
              <a:pPr/>
              <a:t>14-10-27</a:t>
            </a:fld>
            <a:endParaRPr lang="fr-CA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EB95C9-C5EB-4D2F-9A8C-086966960D22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CA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C9DC-3FF6-4BB8-AF7A-80260A4D61D5}" type="datetimeFigureOut">
              <a:rPr lang="fr-CA" smtClean="0"/>
              <a:pPr/>
              <a:t>14-10-27</a:t>
            </a:fld>
            <a:endParaRPr lang="fr-CA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EB95C9-C5EB-4D2F-9A8C-086966960D22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CA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080000"/>
            <a:ext cx="6156000" cy="4176000"/>
          </a:xfrm>
        </p:spPr>
        <p:txBody>
          <a:bodyPr vert="eaVert"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6732000" y="1080000"/>
            <a:ext cx="2059200" cy="4176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C9DC-3FF6-4BB8-AF7A-80260A4D61D5}" type="datetimeFigureOut">
              <a:rPr lang="fr-CA" smtClean="0"/>
              <a:pPr/>
              <a:t>14-10-27</a:t>
            </a:fld>
            <a:endParaRPr lang="fr-CA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EB95C9-C5EB-4D2F-9A8C-086966960D22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CA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80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CA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CA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31F46-C629-467D-9999-0AED7E6BF251}" type="datetimeFigureOut">
              <a:rPr lang="fr-CA" smtClean="0"/>
              <a:pPr/>
              <a:t>14-10-27</a:t>
            </a:fld>
            <a:endParaRPr lang="fr-CA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D696AC-785F-467F-B8CA-0434822A01B3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CA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10"/>
          <p:cNvSpPr>
            <a:spLocks noGrp="1"/>
          </p:cNvSpPr>
          <p:nvPr>
            <p:ph sz="quarter" idx="11"/>
          </p:nvPr>
        </p:nvSpPr>
        <p:spPr>
          <a:xfrm>
            <a:off x="457200" y="2196000"/>
            <a:ext cx="8229600" cy="3204000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CA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5031F46-C629-467D-9999-0AED7E6BF251}" type="datetimeFigureOut">
              <a:rPr lang="fr-CA" smtClean="0"/>
              <a:pPr/>
              <a:t>14-10-27</a:t>
            </a:fld>
            <a:endParaRPr lang="fr-CA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8D696AC-785F-467F-B8CA-0434822A01B3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fr-CA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23600" y="4406400"/>
            <a:ext cx="7772400" cy="1360800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CA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31F46-C629-467D-9999-0AED7E6BF251}" type="datetimeFigureOut">
              <a:rPr lang="fr-CA" smtClean="0"/>
              <a:pPr/>
              <a:t>14-10-27</a:t>
            </a:fld>
            <a:endParaRPr lang="fr-CA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D696AC-785F-467F-B8CA-0434822A01B3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CA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2000"/>
            <a:ext cx="4039200" cy="3960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960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68000" y="576000"/>
            <a:ext cx="8229600" cy="864000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CA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31F46-C629-467D-9999-0AED7E6BF251}" type="datetimeFigureOut">
              <a:rPr lang="fr-CA" smtClean="0"/>
              <a:pPr/>
              <a:t>14-10-27</a:t>
            </a:fld>
            <a:endParaRPr lang="fr-CA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D696AC-785F-467F-B8CA-0434822A01B3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CA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23145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462907"/>
            <a:ext cx="4040188" cy="327034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823145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462907"/>
            <a:ext cx="4041775" cy="327034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CA" dirty="0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31F46-C629-467D-9999-0AED7E6BF251}" type="datetimeFigureOut">
              <a:rPr lang="fr-CA" smtClean="0"/>
              <a:pPr/>
              <a:t>14-10-27</a:t>
            </a:fld>
            <a:endParaRPr lang="fr-CA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D696AC-785F-467F-B8CA-0434822A01B3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CA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31F46-C629-467D-9999-0AED7E6BF251}" type="datetimeFigureOut">
              <a:rPr lang="fr-CA" smtClean="0"/>
              <a:pPr/>
              <a:t>14-10-27</a:t>
            </a:fld>
            <a:endParaRPr lang="fr-CA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D696AC-785F-467F-B8CA-0434822A01B3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CA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31F46-C629-467D-9999-0AED7E6BF251}" type="datetimeFigureOut">
              <a:rPr lang="fr-CA" smtClean="0"/>
              <a:pPr/>
              <a:t>14-10-27</a:t>
            </a:fld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D696AC-785F-467F-B8CA-0434822A01B3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C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3600" y="2905200"/>
            <a:ext cx="7772400" cy="15012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723600" y="4406400"/>
            <a:ext cx="7772400" cy="1110832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 dirty="0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29D7-4ABF-4B26-9956-82A5D5380CC6}" type="datetimeFigureOut">
              <a:rPr lang="fr-CA" smtClean="0"/>
              <a:pPr/>
              <a:t>14-10-27</a:t>
            </a:fld>
            <a:endParaRPr lang="fr-CA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5A1974-428A-49AD-B83D-5FF1EDC8F876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CA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612794"/>
            <a:ext cx="5111750" cy="5155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774846"/>
            <a:ext cx="3008313" cy="39927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57200" y="613345"/>
            <a:ext cx="3009600" cy="1162800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CA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31F46-C629-467D-9999-0AED7E6BF251}" type="datetimeFigureOut">
              <a:rPr lang="fr-CA" smtClean="0"/>
              <a:pPr/>
              <a:t>14-10-27</a:t>
            </a:fld>
            <a:endParaRPr lang="fr-CA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D696AC-785F-467F-B8CA-0434822A01B3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CA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900000"/>
            <a:ext cx="5486400" cy="324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788000"/>
            <a:ext cx="5486400" cy="729232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792800" y="4222800"/>
            <a:ext cx="5486400" cy="565200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CA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31F46-C629-467D-9999-0AED7E6BF251}" type="datetimeFigureOut">
              <a:rPr lang="fr-CA" smtClean="0"/>
              <a:pPr/>
              <a:t>14-10-27</a:t>
            </a:fld>
            <a:endParaRPr lang="fr-CA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D696AC-785F-467F-B8CA-0434822A01B3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CA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31F46-C629-467D-9999-0AED7E6BF251}" type="datetimeFigureOut">
              <a:rPr lang="fr-CA" smtClean="0"/>
              <a:pPr/>
              <a:t>14-10-27</a:t>
            </a:fld>
            <a:endParaRPr lang="fr-CA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D696AC-785F-467F-B8CA-0434822A01B3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CA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080000"/>
            <a:ext cx="6156000" cy="4176000"/>
          </a:xfrm>
        </p:spPr>
        <p:txBody>
          <a:bodyPr vert="eaVert"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6732000" y="1080000"/>
            <a:ext cx="2059200" cy="4176000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CA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31F46-C629-467D-9999-0AED7E6BF251}" type="datetimeFigureOut">
              <a:rPr lang="fr-CA" smtClean="0"/>
              <a:pPr/>
              <a:t>14-10-27</a:t>
            </a:fld>
            <a:endParaRPr lang="fr-CA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D696AC-785F-467F-B8CA-0434822A01B3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CA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F86C-65DA-4FB7-A9E8-FE2A31F6811C}" type="datetimeFigureOut">
              <a:rPr lang="fr-CA" smtClean="0"/>
              <a:pPr/>
              <a:t>14-10-27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4D412-C5C3-40BC-938C-B3A5F9F1EEE6}" type="slidenum">
              <a:rPr lang="fr-CA" smtClean="0"/>
              <a:pPr/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F86C-65DA-4FB7-A9E8-FE2A31F6811C}" type="datetimeFigureOut">
              <a:rPr lang="fr-CA" smtClean="0"/>
              <a:pPr/>
              <a:t>14-10-27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4D412-C5C3-40BC-938C-B3A5F9F1EEE6}" type="slidenum">
              <a:rPr lang="fr-CA" smtClean="0"/>
              <a:pPr/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F86C-65DA-4FB7-A9E8-FE2A31F6811C}" type="datetimeFigureOut">
              <a:rPr lang="fr-CA" smtClean="0"/>
              <a:pPr/>
              <a:t>14-10-27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4D412-C5C3-40BC-938C-B3A5F9F1EEE6}" type="slidenum">
              <a:rPr lang="fr-CA" smtClean="0"/>
              <a:pPr/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F86C-65DA-4FB7-A9E8-FE2A31F6811C}" type="datetimeFigureOut">
              <a:rPr lang="fr-CA" smtClean="0"/>
              <a:pPr/>
              <a:t>14-10-27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4D412-C5C3-40BC-938C-B3A5F9F1EEE6}" type="slidenum">
              <a:rPr lang="fr-CA" smtClean="0"/>
              <a:pPr/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F86C-65DA-4FB7-A9E8-FE2A31F6811C}" type="datetimeFigureOut">
              <a:rPr lang="fr-CA" smtClean="0"/>
              <a:pPr/>
              <a:t>14-10-27</a:t>
            </a:fld>
            <a:endParaRPr lang="fr-CA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4D412-C5C3-40BC-938C-B3A5F9F1EEE6}" type="slidenum">
              <a:rPr lang="fr-CA" smtClean="0"/>
              <a:pPr/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F86C-65DA-4FB7-A9E8-FE2A31F6811C}" type="datetimeFigureOut">
              <a:rPr lang="fr-CA" smtClean="0"/>
              <a:pPr/>
              <a:t>14-10-27</a:t>
            </a:fld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4D412-C5C3-40BC-938C-B3A5F9F1EEE6}" type="slidenum">
              <a:rPr lang="fr-CA" smtClean="0"/>
              <a:pPr/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2196000"/>
            <a:ext cx="4038600" cy="35372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2196000"/>
            <a:ext cx="4038600" cy="35372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29D7-4ABF-4B26-9956-82A5D5380CC6}" type="datetimeFigureOut">
              <a:rPr lang="fr-CA" smtClean="0"/>
              <a:pPr/>
              <a:t>14-10-27</a:t>
            </a:fld>
            <a:endParaRPr lang="fr-CA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5A1974-428A-49AD-B83D-5FF1EDC8F876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CA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F86C-65DA-4FB7-A9E8-FE2A31F6811C}" type="datetimeFigureOut">
              <a:rPr lang="fr-CA" smtClean="0"/>
              <a:pPr/>
              <a:t>14-10-27</a:t>
            </a:fld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4D412-C5C3-40BC-938C-B3A5F9F1EEE6}" type="slidenum">
              <a:rPr lang="fr-CA" smtClean="0"/>
              <a:pPr/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F86C-65DA-4FB7-A9E8-FE2A31F6811C}" type="datetimeFigureOut">
              <a:rPr lang="fr-CA" smtClean="0"/>
              <a:pPr/>
              <a:t>14-10-27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4D412-C5C3-40BC-938C-B3A5F9F1EEE6}" type="slidenum">
              <a:rPr lang="fr-CA" smtClean="0"/>
              <a:pPr/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F86C-65DA-4FB7-A9E8-FE2A31F6811C}" type="datetimeFigureOut">
              <a:rPr lang="fr-CA" smtClean="0"/>
              <a:pPr/>
              <a:t>14-10-27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4D412-C5C3-40BC-938C-B3A5F9F1EEE6}" type="slidenum">
              <a:rPr lang="fr-CA" smtClean="0"/>
              <a:pPr/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F86C-65DA-4FB7-A9E8-FE2A31F6811C}" type="datetimeFigureOut">
              <a:rPr lang="fr-CA" smtClean="0"/>
              <a:pPr/>
              <a:t>14-10-27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4D412-C5C3-40BC-938C-B3A5F9F1EEE6}" type="slidenum">
              <a:rPr lang="fr-CA" smtClean="0"/>
              <a:pPr/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F86C-65DA-4FB7-A9E8-FE2A31F6811C}" type="datetimeFigureOut">
              <a:rPr lang="fr-CA" smtClean="0"/>
              <a:pPr/>
              <a:t>14-10-27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4D412-C5C3-40BC-938C-B3A5F9F1EEE6}" type="slidenum">
              <a:rPr lang="fr-CA" smtClean="0"/>
              <a:pPr/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836712"/>
            <a:ext cx="4040188" cy="11494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96000"/>
            <a:ext cx="4040188" cy="320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836712"/>
            <a:ext cx="4041775" cy="11494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96000"/>
            <a:ext cx="4039200" cy="320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29D7-4ABF-4B26-9956-82A5D5380CC6}" type="datetimeFigureOut">
              <a:rPr lang="fr-CA" smtClean="0"/>
              <a:pPr/>
              <a:t>14-10-27</a:t>
            </a:fld>
            <a:endParaRPr lang="fr-CA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5A1974-428A-49AD-B83D-5FF1EDC8F876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C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29D7-4ABF-4B26-9956-82A5D5380CC6}" type="datetimeFigureOut">
              <a:rPr lang="fr-CA" smtClean="0"/>
              <a:pPr/>
              <a:t>14-10-27</a:t>
            </a:fld>
            <a:endParaRPr lang="fr-CA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5A1974-428A-49AD-B83D-5FF1EDC8F876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C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29D7-4ABF-4B26-9956-82A5D5380CC6}" type="datetimeFigureOut">
              <a:rPr lang="fr-CA" smtClean="0"/>
              <a:pPr/>
              <a:t>14-10-27</a:t>
            </a:fld>
            <a:endParaRPr lang="fr-CA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5A1974-428A-49AD-B83D-5FF1EDC8F876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C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008000"/>
            <a:ext cx="5111750" cy="4536000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908000"/>
            <a:ext cx="3008313" cy="3636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57200" y="1008000"/>
            <a:ext cx="3009600" cy="900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fr-CA" dirty="0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29D7-4ABF-4B26-9956-82A5D5380CC6}" type="datetimeFigureOut">
              <a:rPr lang="fr-CA" smtClean="0"/>
              <a:pPr/>
              <a:t>14-10-27</a:t>
            </a:fld>
            <a:endParaRPr lang="fr-CA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5A1974-428A-49AD-B83D-5FF1EDC8F876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C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898376"/>
            <a:ext cx="5486400" cy="324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 smtClean="0"/>
              <a:t>Cliquez sur l'icône pour ajouter une image</a:t>
            </a:r>
            <a:endParaRPr lang="fr-CA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786288"/>
            <a:ext cx="5486400" cy="806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792800" y="4221088"/>
            <a:ext cx="5486400" cy="5652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29D7-4ABF-4B26-9956-82A5D5380CC6}" type="datetimeFigureOut">
              <a:rPr lang="fr-CA" smtClean="0"/>
              <a:pPr/>
              <a:t>14-10-27</a:t>
            </a:fld>
            <a:endParaRPr lang="fr-CA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5A1974-428A-49AD-B83D-5FF1EDC8F876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C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0" y="1346400"/>
            <a:ext cx="9144000" cy="57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6572" y="2196011"/>
            <a:ext cx="8229600" cy="320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0" y="6093296"/>
            <a:ext cx="2483768" cy="537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rgbClr val="59595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>
          <a:xfrm>
            <a:off x="2627784" y="6094799"/>
            <a:ext cx="1152128" cy="536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rgbClr val="595959"/>
                </a:solidFill>
                <a:latin typeface="Verdana" pitchFamily="34" charset="0"/>
              </a:defRPr>
            </a:lvl1pPr>
          </a:lstStyle>
          <a:p>
            <a:fld id="{BC1929D7-4ABF-4B26-9956-82A5D5380CC6}" type="datetimeFigureOut">
              <a:rPr lang="fr-CA" smtClean="0"/>
              <a:pPr/>
              <a:t>14-10-27</a:t>
            </a:fld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3923928" y="6094799"/>
            <a:ext cx="899120" cy="536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rgbClr val="595959"/>
                </a:solidFill>
                <a:latin typeface="Verdana" pitchFamily="34" charset="0"/>
              </a:defRPr>
            </a:lvl1pPr>
          </a:lstStyle>
          <a:p>
            <a:fld id="{C35A1974-428A-49AD-B83D-5FF1EDC8F876}" type="slidenum">
              <a:rPr lang="fr-CA" smtClean="0"/>
              <a:pPr/>
              <a:t>‹#›</a:t>
            </a:fld>
            <a:endParaRPr lang="fr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baseline="0">
          <a:solidFill>
            <a:srgbClr val="49484E"/>
          </a:solidFill>
          <a:latin typeface="Verdan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rgbClr val="4C4C4C"/>
          </a:solidFill>
          <a:latin typeface="Verdan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rgbClr val="4C4C4C"/>
          </a:solidFill>
          <a:latin typeface="Verdan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4C4C4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4C4C4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4C4C4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0" y="698400"/>
            <a:ext cx="9144000" cy="608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396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0" y="6094800"/>
            <a:ext cx="2483768" cy="536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rgbClr val="59595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>
          <a:xfrm>
            <a:off x="2628000" y="6094800"/>
            <a:ext cx="1152000" cy="536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rgbClr val="595959"/>
                </a:solidFill>
                <a:latin typeface="Verdana" pitchFamily="34" charset="0"/>
              </a:defRPr>
            </a:lvl1pPr>
          </a:lstStyle>
          <a:p>
            <a:fld id="{36E1C9DC-3FF6-4BB8-AF7A-80260A4D61D5}" type="datetimeFigureOut">
              <a:rPr lang="fr-CA" smtClean="0"/>
              <a:pPr/>
              <a:t>14-10-27</a:t>
            </a:fld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3924000" y="6094800"/>
            <a:ext cx="900000" cy="536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rgbClr val="595959"/>
                </a:solidFill>
                <a:latin typeface="Verdana" pitchFamily="34" charset="0"/>
              </a:defRPr>
            </a:lvl1pPr>
          </a:lstStyle>
          <a:p>
            <a:fld id="{20EB95C9-C5EB-4D2F-9A8C-086966960D22}" type="slidenum">
              <a:rPr lang="fr-CA" smtClean="0"/>
              <a:pPr/>
              <a:t>‹#›</a:t>
            </a:fld>
            <a:endParaRPr lang="fr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600" kern="1200" baseline="0">
          <a:solidFill>
            <a:srgbClr val="49484E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Verdan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0" y="698400"/>
            <a:ext cx="9144000" cy="608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396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0" y="6094800"/>
            <a:ext cx="2484000" cy="536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rgbClr val="59595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>
          <a:xfrm>
            <a:off x="2627784" y="6093296"/>
            <a:ext cx="1152000" cy="536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rgbClr val="595959"/>
                </a:solidFill>
                <a:latin typeface="Verdana" pitchFamily="34" charset="0"/>
              </a:defRPr>
            </a:lvl1pPr>
          </a:lstStyle>
          <a:p>
            <a:fld id="{75031F46-C629-467D-9999-0AED7E6BF251}" type="datetimeFigureOut">
              <a:rPr lang="fr-CA" smtClean="0"/>
              <a:pPr/>
              <a:t>14-10-27</a:t>
            </a:fld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3924000" y="6094800"/>
            <a:ext cx="900000" cy="536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rgbClr val="595959"/>
                </a:solidFill>
                <a:latin typeface="Verdana" pitchFamily="34" charset="0"/>
              </a:defRPr>
            </a:lvl1pPr>
          </a:lstStyle>
          <a:p>
            <a:fld id="{D8D696AC-785F-467F-B8CA-0434822A01B3}" type="slidenum">
              <a:rPr lang="fr-CA" smtClean="0"/>
              <a:pPr/>
              <a:t>‹#›</a:t>
            </a:fld>
            <a:endParaRPr lang="fr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000" kern="1200" baseline="0">
          <a:solidFill>
            <a:srgbClr val="7F7F7F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 baseline="0">
          <a:solidFill>
            <a:srgbClr val="000000"/>
          </a:solidFill>
          <a:latin typeface="Verdan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9F86C-65DA-4FB7-A9E8-FE2A31F6811C}" type="datetimeFigureOut">
              <a:rPr lang="fr-CA" smtClean="0"/>
              <a:pPr/>
              <a:t>14-10-27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4D412-C5C3-40BC-938C-B3A5F9F1EEE6}" type="slidenum">
              <a:rPr lang="fr-CA" smtClean="0"/>
              <a:pPr/>
              <a:t>‹#›</a:t>
            </a:fld>
            <a:endParaRPr lang="fr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vimeo.com/69641086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CSPC 2014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1"/>
          </p:nvPr>
        </p:nvSpPr>
        <p:spPr>
          <a:xfrm>
            <a:off x="457200" y="1772816"/>
            <a:ext cx="8229600" cy="36271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dirty="0" smtClean="0"/>
              <a:t>The crucial role of small and medium size universities for advancing Canadian social and economic development</a:t>
            </a:r>
          </a:p>
          <a:p>
            <a:pPr algn="ctr">
              <a:buFontTx/>
              <a:buChar char="-"/>
            </a:pPr>
            <a:r>
              <a:rPr lang="en-CA" dirty="0" smtClean="0"/>
              <a:t>Quebec Regions</a:t>
            </a:r>
          </a:p>
          <a:p>
            <a:pPr marL="0" indent="0" algn="ctr">
              <a:buNone/>
            </a:pPr>
            <a:endParaRPr lang="fr-CA" dirty="0"/>
          </a:p>
          <a:p>
            <a:pPr marL="0" indent="0" algn="ctr">
              <a:buNone/>
            </a:pPr>
            <a:r>
              <a:rPr lang="fr-CA" dirty="0" smtClean="0"/>
              <a:t>André Manseau</a:t>
            </a:r>
          </a:p>
          <a:p>
            <a:pPr marL="0" indent="0" algn="ctr">
              <a:buNone/>
            </a:pPr>
            <a:r>
              <a:rPr lang="fr-CA" dirty="0" smtClean="0"/>
              <a:t>Dean of </a:t>
            </a:r>
            <a:r>
              <a:rPr lang="fr-CA" dirty="0" err="1" smtClean="0"/>
              <a:t>Research</a:t>
            </a:r>
            <a:endParaRPr lang="fr-CA" dirty="0" smtClean="0"/>
          </a:p>
          <a:p>
            <a:pPr marL="0" indent="0" algn="ctr">
              <a:buNone/>
            </a:pPr>
            <a:r>
              <a:rPr lang="fr-CA" dirty="0" smtClean="0"/>
              <a:t>UQO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516253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UQO and </a:t>
            </a:r>
            <a:r>
              <a:rPr lang="en-CA" dirty="0" smtClean="0"/>
              <a:t>Language Technologies Research Centre </a:t>
            </a:r>
            <a:r>
              <a:rPr lang="fr-CA" dirty="0" smtClean="0"/>
              <a:t>(CRTL)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1"/>
          </p:nvPr>
        </p:nvSpPr>
        <p:spPr>
          <a:xfrm>
            <a:off x="457200" y="1772816"/>
            <a:ext cx="4978896" cy="3627184"/>
          </a:xfrm>
        </p:spPr>
        <p:txBody>
          <a:bodyPr>
            <a:normAutofit/>
          </a:bodyPr>
          <a:lstStyle/>
          <a:p>
            <a:r>
              <a:rPr lang="en-CA" sz="1800" dirty="0" smtClean="0"/>
              <a:t>Supports technological innovation and transfer in information processing, translation, machine learning, decision support system, etc.</a:t>
            </a:r>
          </a:p>
          <a:p>
            <a:r>
              <a:rPr lang="en-CA" sz="1800" dirty="0" smtClean="0"/>
              <a:t>Mobilized </a:t>
            </a:r>
            <a:r>
              <a:rPr lang="en-CA" sz="1800" dirty="0"/>
              <a:t>13 companies, 14 universities and over 1600 professionals and students </a:t>
            </a:r>
            <a:r>
              <a:rPr lang="en-CA" sz="1800" dirty="0" smtClean="0"/>
              <a:t>in </a:t>
            </a:r>
            <a:r>
              <a:rPr lang="en-CA" sz="1800" dirty="0"/>
              <a:t>the last 5 </a:t>
            </a:r>
            <a:r>
              <a:rPr lang="en-CA" sz="1800" dirty="0" smtClean="0"/>
              <a:t>years </a:t>
            </a:r>
          </a:p>
          <a:p>
            <a:r>
              <a:rPr lang="en-CA" sz="1800" dirty="0" smtClean="0"/>
              <a:t>10 </a:t>
            </a:r>
            <a:r>
              <a:rPr lang="en-CA" sz="1800" dirty="0"/>
              <a:t>enterprises incubated, creating 50 jobs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556792"/>
            <a:ext cx="2610102" cy="391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730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Challenges for universities in regions</a:t>
            </a:r>
            <a:endParaRPr lang="en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1"/>
          </p:nvPr>
        </p:nvSpPr>
        <p:spPr>
          <a:xfrm>
            <a:off x="323528" y="1628800"/>
            <a:ext cx="8229600" cy="3600400"/>
          </a:xfrm>
        </p:spPr>
        <p:txBody>
          <a:bodyPr>
            <a:normAutofit fontScale="92500" lnSpcReduction="10000"/>
          </a:bodyPr>
          <a:lstStyle/>
          <a:p>
            <a:r>
              <a:rPr lang="en-CA" sz="1800" dirty="0" smtClean="0"/>
              <a:t>Access to higher education in all regions</a:t>
            </a:r>
          </a:p>
          <a:p>
            <a:pPr marL="0" indent="0">
              <a:buNone/>
            </a:pPr>
            <a:endParaRPr lang="en-CA" sz="1800" dirty="0" smtClean="0"/>
          </a:p>
          <a:p>
            <a:r>
              <a:rPr lang="en-CA" sz="1800" dirty="0" smtClean="0"/>
              <a:t>Support knowledge based development across the country</a:t>
            </a:r>
          </a:p>
          <a:p>
            <a:pPr marL="0" indent="0">
              <a:buNone/>
            </a:pPr>
            <a:endParaRPr lang="en-CA" sz="1800" dirty="0" smtClean="0"/>
          </a:p>
          <a:p>
            <a:r>
              <a:rPr lang="en-CA" sz="1800" dirty="0" smtClean="0"/>
              <a:t>Sustainable development based on  knowledge and expertise</a:t>
            </a:r>
          </a:p>
          <a:p>
            <a:pPr marL="0" indent="0">
              <a:buNone/>
            </a:pPr>
            <a:endParaRPr lang="en-CA" sz="1800" dirty="0" smtClean="0"/>
          </a:p>
          <a:p>
            <a:r>
              <a:rPr lang="en-CA" sz="1800" dirty="0" smtClean="0"/>
              <a:t>Respond needs of HQP in regions – Attract and retain talents</a:t>
            </a:r>
          </a:p>
          <a:p>
            <a:pPr marL="0" indent="0">
              <a:buNone/>
            </a:pPr>
            <a:endParaRPr lang="en-CA" sz="1800" dirty="0" smtClean="0"/>
          </a:p>
          <a:p>
            <a:r>
              <a:rPr lang="en-CA" sz="1800" dirty="0" smtClean="0"/>
              <a:t>Facilitate access to research infrastructures and expertise to all Canadian enterprises</a:t>
            </a:r>
          </a:p>
          <a:p>
            <a:pPr marL="0" indent="0">
              <a:buNone/>
            </a:pPr>
            <a:endParaRPr lang="en-CA" sz="1800" dirty="0" smtClean="0"/>
          </a:p>
          <a:p>
            <a:r>
              <a:rPr lang="en-CA" sz="1800" dirty="0" smtClean="0"/>
              <a:t>No one-fit-all approach : </a:t>
            </a:r>
            <a:r>
              <a:rPr lang="en-CA" sz="1800" smtClean="0"/>
              <a:t>Region-Specific Strategies</a:t>
            </a:r>
            <a:endParaRPr lang="en-CA" sz="1800" dirty="0" smtClean="0"/>
          </a:p>
          <a:p>
            <a:pPr marL="457200" lvl="1" indent="0">
              <a:buNone/>
            </a:pPr>
            <a:endParaRPr lang="fr-CA" sz="1600" dirty="0"/>
          </a:p>
        </p:txBody>
      </p:sp>
    </p:spTree>
    <p:extLst>
      <p:ext uri="{BB962C8B-B14F-4D97-AF65-F5344CB8AC3E}">
        <p14:creationId xmlns:p14="http://schemas.microsoft.com/office/powerpoint/2010/main" val="26504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Université du Québec – A </a:t>
            </a:r>
            <a:r>
              <a:rPr lang="en-CA" dirty="0" smtClean="0"/>
              <a:t>regional presence across </a:t>
            </a:r>
            <a:r>
              <a:rPr lang="fr-CA" dirty="0" smtClean="0"/>
              <a:t>Quebec</a:t>
            </a:r>
            <a:endParaRPr lang="fr-CA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9144000" cy="5301208"/>
          </a:xfrm>
        </p:spPr>
      </p:pic>
    </p:spTree>
    <p:extLst>
      <p:ext uri="{BB962C8B-B14F-4D97-AF65-F5344CB8AC3E}">
        <p14:creationId xmlns:p14="http://schemas.microsoft.com/office/powerpoint/2010/main" val="3248300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1"/>
          </p:nvPr>
        </p:nvSpPr>
        <p:spPr>
          <a:xfrm>
            <a:off x="457200" y="1412776"/>
            <a:ext cx="8229600" cy="4608512"/>
          </a:xfrm>
        </p:spPr>
        <p:txBody>
          <a:bodyPr>
            <a:normAutofit/>
          </a:bodyPr>
          <a:lstStyle/>
          <a:p>
            <a:pPr algn="just"/>
            <a:r>
              <a:rPr lang="en-CA" sz="2000" dirty="0" smtClean="0">
                <a:solidFill>
                  <a:schemeClr val="tx1"/>
                </a:solidFill>
              </a:rPr>
              <a:t>10 universities/</a:t>
            </a:r>
            <a:r>
              <a:rPr lang="en-CA" sz="2000" smtClean="0">
                <a:solidFill>
                  <a:schemeClr val="tx1"/>
                </a:solidFill>
              </a:rPr>
              <a:t>constituancies </a:t>
            </a:r>
            <a:r>
              <a:rPr lang="en-CA" sz="2000" dirty="0" smtClean="0">
                <a:solidFill>
                  <a:schemeClr val="tx1"/>
                </a:solidFill>
              </a:rPr>
              <a:t>across Quebec – a strong presence and contribution to socio-economic </a:t>
            </a:r>
            <a:r>
              <a:rPr lang="en-CA" sz="2000" dirty="0">
                <a:solidFill>
                  <a:schemeClr val="tx1"/>
                </a:solidFill>
              </a:rPr>
              <a:t>development in </a:t>
            </a:r>
            <a:r>
              <a:rPr lang="en-CA" sz="2000" dirty="0" smtClean="0">
                <a:solidFill>
                  <a:schemeClr val="tx1"/>
                </a:solidFill>
              </a:rPr>
              <a:t>regions</a:t>
            </a:r>
          </a:p>
          <a:p>
            <a:pPr algn="just"/>
            <a:endParaRPr lang="en-CA" sz="1800" dirty="0" smtClean="0"/>
          </a:p>
          <a:p>
            <a:pPr algn="just"/>
            <a:r>
              <a:rPr lang="en-CA" sz="1800" dirty="0" smtClean="0"/>
              <a:t>Some evidences :</a:t>
            </a:r>
          </a:p>
          <a:p>
            <a:pPr marL="1257300" lvl="2" indent="-342900" algn="just"/>
            <a:r>
              <a:rPr lang="en-CA" sz="1200" dirty="0" smtClean="0"/>
              <a:t>Abitibi-</a:t>
            </a:r>
            <a:r>
              <a:rPr lang="en-CA" sz="1200" dirty="0" err="1" smtClean="0"/>
              <a:t>Temiscamingue</a:t>
            </a:r>
            <a:r>
              <a:rPr lang="en-CA" sz="1200" dirty="0" smtClean="0"/>
              <a:t> region - 70% of the workforce holding an university degree graduated at UQAT</a:t>
            </a:r>
          </a:p>
          <a:p>
            <a:pPr marL="1257300" lvl="2" indent="-342900" algn="just"/>
            <a:endParaRPr lang="en-CA" sz="500" dirty="0" smtClean="0"/>
          </a:p>
          <a:p>
            <a:pPr marL="1257300" lvl="2" indent="-342900" algn="just"/>
            <a:r>
              <a:rPr lang="en-CA" sz="1200" dirty="0" err="1" smtClean="0"/>
              <a:t>Gaspesie</a:t>
            </a:r>
            <a:r>
              <a:rPr lang="en-CA" sz="1200" dirty="0" smtClean="0"/>
              <a:t> region – UQAR created an important innovation centre in fisheries and aquaculture (MERINOV), in collaboration with Quebec government (MAPAQ) and local enterprises</a:t>
            </a:r>
          </a:p>
          <a:p>
            <a:pPr marL="1257300" lvl="2" indent="-342900" algn="just"/>
            <a:r>
              <a:rPr lang="en-CA" sz="1200" dirty="0" err="1" smtClean="0"/>
              <a:t>Trois-Rivières</a:t>
            </a:r>
            <a:r>
              <a:rPr lang="en-CA" sz="1200" dirty="0" smtClean="0"/>
              <a:t> region -  One of the most important international research centre on SMEs (INRPME): participation of 1,500 Canadian SMEs and 300 international since 1997</a:t>
            </a:r>
          </a:p>
          <a:p>
            <a:pPr marL="1257300" lvl="2" indent="-342900" algn="just"/>
            <a:r>
              <a:rPr lang="en-CA" sz="1200" dirty="0" err="1" smtClean="0"/>
              <a:t>Outaouais</a:t>
            </a:r>
            <a:r>
              <a:rPr lang="en-CA" sz="1200" dirty="0" smtClean="0"/>
              <a:t> region </a:t>
            </a:r>
            <a:r>
              <a:rPr lang="fr-CA" sz="1200" dirty="0" smtClean="0"/>
              <a:t>– A</a:t>
            </a:r>
            <a:r>
              <a:rPr lang="en-CA" sz="1200" dirty="0" smtClean="0"/>
              <a:t> Language Technologies Research Centre (CRTL) that has mobilized 13 companies, 14 universities and over 1600 professionals and students for supporting technological innovation and transfer in the last 5 years, 10 enterprises incubated, creating 50 jobs</a:t>
            </a:r>
          </a:p>
        </p:txBody>
      </p:sp>
      <p:sp>
        <p:nvSpPr>
          <p:cNvPr id="6" name="Titre 2"/>
          <p:cNvSpPr>
            <a:spLocks noGrp="1"/>
          </p:cNvSpPr>
          <p:nvPr>
            <p:ph type="title"/>
          </p:nvPr>
        </p:nvSpPr>
        <p:spPr>
          <a:xfrm>
            <a:off x="107504" y="620688"/>
            <a:ext cx="9144000" cy="608400"/>
          </a:xfrm>
        </p:spPr>
        <p:txBody>
          <a:bodyPr/>
          <a:lstStyle/>
          <a:p>
            <a:r>
              <a:rPr lang="en-CA" dirty="0" smtClean="0"/>
              <a:t>UQ Network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91181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1"/>
          </p:nvPr>
        </p:nvSpPr>
        <p:spPr>
          <a:xfrm>
            <a:off x="457200" y="1412776"/>
            <a:ext cx="8229600" cy="1800200"/>
          </a:xfrm>
        </p:spPr>
        <p:txBody>
          <a:bodyPr>
            <a:normAutofit/>
          </a:bodyPr>
          <a:lstStyle/>
          <a:p>
            <a:pPr algn="just"/>
            <a:r>
              <a:rPr lang="en-CA" sz="2000" dirty="0" smtClean="0">
                <a:solidFill>
                  <a:schemeClr val="tx1"/>
                </a:solidFill>
              </a:rPr>
              <a:t>Research</a:t>
            </a:r>
          </a:p>
          <a:p>
            <a:pPr marL="800100" lvl="1" indent="-342900" algn="just">
              <a:buFont typeface="Verdana" panose="020B0604030504040204" pitchFamily="34" charset="0"/>
              <a:buChar char="–"/>
            </a:pPr>
            <a:r>
              <a:rPr lang="en-CA" sz="1800" dirty="0" smtClean="0"/>
              <a:t>One the most important university research centre in Marine Sciences in Canada, with an international reach</a:t>
            </a:r>
          </a:p>
          <a:p>
            <a:pPr marL="800100" lvl="1" indent="-342900" algn="just">
              <a:buFont typeface="Verdana" panose="020B0604030504040204" pitchFamily="34" charset="0"/>
              <a:buChar char="–"/>
            </a:pPr>
            <a:r>
              <a:rPr lang="en-CA" sz="1800" dirty="0" smtClean="0"/>
              <a:t>Major research infrastructures, including one of the best research vessel - Coriolis </a:t>
            </a:r>
            <a:r>
              <a:rPr lang="en-CA" sz="1800" dirty="0" err="1" smtClean="0"/>
              <a:t>ll</a:t>
            </a:r>
            <a:endParaRPr lang="en-CA" sz="1800" dirty="0" smtClean="0"/>
          </a:p>
          <a:p>
            <a:endParaRPr lang="fr-CA" dirty="0"/>
          </a:p>
        </p:txBody>
      </p:sp>
      <p:sp>
        <p:nvSpPr>
          <p:cNvPr id="6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UQAR and Institute of Marine Science (ISMER)</a:t>
            </a:r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129" y="3140968"/>
            <a:ext cx="4930102" cy="243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726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UQAR and ISMER (</a:t>
            </a:r>
            <a:r>
              <a:rPr lang="en-CA" dirty="0" smtClean="0"/>
              <a:t>continued</a:t>
            </a:r>
            <a:r>
              <a:rPr lang="fr-CA" dirty="0" smtClean="0"/>
              <a:t>)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1"/>
          </p:nvPr>
        </p:nvSpPr>
        <p:spPr>
          <a:xfrm>
            <a:off x="457200" y="1412776"/>
            <a:ext cx="8229600" cy="3744416"/>
          </a:xfrm>
        </p:spPr>
        <p:txBody>
          <a:bodyPr>
            <a:noAutofit/>
          </a:bodyPr>
          <a:lstStyle/>
          <a:p>
            <a:r>
              <a:rPr lang="en-CA" sz="1800" dirty="0" smtClean="0"/>
              <a:t>International research expertise, grouping more that 80 professors</a:t>
            </a:r>
          </a:p>
          <a:p>
            <a:endParaRPr lang="en-CA" sz="1800" dirty="0" smtClean="0"/>
          </a:p>
          <a:p>
            <a:pPr algn="just"/>
            <a:r>
              <a:rPr lang="en-CA" sz="1800" dirty="0">
                <a:solidFill>
                  <a:schemeClr val="tx1"/>
                </a:solidFill>
              </a:rPr>
              <a:t>Training</a:t>
            </a:r>
          </a:p>
          <a:p>
            <a:pPr marL="800100" lvl="1" indent="-342900" algn="r">
              <a:buFont typeface="Verdana" panose="020B0604030504040204" pitchFamily="34" charset="0"/>
              <a:buChar char="–"/>
            </a:pPr>
            <a:r>
              <a:rPr lang="en-CA" sz="1800" dirty="0"/>
              <a:t>More that 250 HQP graduated (Master and Doctorate degrees)</a:t>
            </a:r>
          </a:p>
          <a:p>
            <a:endParaRPr lang="en-CA" sz="1800" dirty="0"/>
          </a:p>
          <a:p>
            <a:r>
              <a:rPr lang="en-CA" sz="1800" dirty="0" smtClean="0"/>
              <a:t>Partnering with </a:t>
            </a:r>
          </a:p>
          <a:p>
            <a:pPr marL="800100" lvl="1" indent="-342900" algn="just"/>
            <a:r>
              <a:rPr lang="en-CA" sz="1800" dirty="0" smtClean="0"/>
              <a:t>7 other regional R&amp;D centres</a:t>
            </a:r>
          </a:p>
          <a:p>
            <a:pPr marL="800100" lvl="1" indent="-342900" algn="just"/>
            <a:r>
              <a:rPr lang="en-CA" sz="1800" dirty="0" smtClean="0"/>
              <a:t>18 national and international R&amp;D centres</a:t>
            </a:r>
          </a:p>
          <a:p>
            <a:pPr marL="800100" lvl="1" indent="-342900" algn="just"/>
            <a:r>
              <a:rPr lang="en-CA" sz="1800" dirty="0" smtClean="0"/>
              <a:t>6 governmental departments</a:t>
            </a:r>
          </a:p>
          <a:p>
            <a:pPr marL="800100" lvl="1" indent="-342900" algn="just"/>
            <a:r>
              <a:rPr lang="en-CA" sz="1800" dirty="0" smtClean="0"/>
              <a:t>9 Research networks</a:t>
            </a:r>
          </a:p>
        </p:txBody>
      </p:sp>
    </p:spTree>
    <p:extLst>
      <p:ext uri="{BB962C8B-B14F-4D97-AF65-F5344CB8AC3E}">
        <p14:creationId xmlns:p14="http://schemas.microsoft.com/office/powerpoint/2010/main" val="1668921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dirty="0" smtClean="0"/>
              <a:t>UQAT and Research Institute in Mining &amp; Environment </a:t>
            </a:r>
            <a:r>
              <a:rPr lang="fr-CA" dirty="0" smtClean="0"/>
              <a:t>(IRME*)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1"/>
          </p:nvPr>
        </p:nvSpPr>
        <p:spPr>
          <a:xfrm>
            <a:off x="447675" y="1484784"/>
            <a:ext cx="8239125" cy="2808312"/>
          </a:xfrm>
        </p:spPr>
        <p:txBody>
          <a:bodyPr>
            <a:normAutofit/>
          </a:bodyPr>
          <a:lstStyle/>
          <a:p>
            <a:r>
              <a:rPr lang="en-CA" sz="1800" dirty="0" smtClean="0"/>
              <a:t>Research</a:t>
            </a:r>
          </a:p>
          <a:p>
            <a:pPr lvl="1"/>
            <a:r>
              <a:rPr lang="en-CA" sz="1800" dirty="0" smtClean="0"/>
              <a:t>3 M$/year</a:t>
            </a:r>
          </a:p>
          <a:p>
            <a:pPr lvl="1"/>
            <a:r>
              <a:rPr lang="en-CA" sz="1800" dirty="0" smtClean="0"/>
              <a:t>Strong participation of the mining industry</a:t>
            </a:r>
          </a:p>
          <a:p>
            <a:pPr marL="457200" lvl="1" indent="0">
              <a:buNone/>
            </a:pPr>
            <a:endParaRPr lang="en-CA" sz="1800" dirty="0" smtClean="0"/>
          </a:p>
          <a:p>
            <a:r>
              <a:rPr lang="en-CA" sz="1800" dirty="0" smtClean="0"/>
              <a:t>Training</a:t>
            </a:r>
          </a:p>
          <a:p>
            <a:pPr lvl="1"/>
            <a:r>
              <a:rPr lang="en-CA" sz="1800" dirty="0" smtClean="0"/>
              <a:t>More than 150 HQP trained since 2001</a:t>
            </a:r>
          </a:p>
          <a:p>
            <a:pPr lvl="1"/>
            <a:r>
              <a:rPr lang="en-CA" sz="1800" dirty="0" smtClean="0"/>
              <a:t>50 students per year currently</a:t>
            </a:r>
          </a:p>
          <a:p>
            <a:pPr lvl="1"/>
            <a:r>
              <a:rPr lang="en-CA" sz="1800" dirty="0" smtClean="0"/>
              <a:t>With the mining industry</a:t>
            </a:r>
          </a:p>
          <a:p>
            <a:pPr marL="914400" lvl="2" indent="0">
              <a:buNone/>
            </a:pPr>
            <a:endParaRPr lang="en-CA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10319" y="6083856"/>
            <a:ext cx="27687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900" dirty="0" smtClean="0"/>
              <a:t>*In partnership with </a:t>
            </a:r>
            <a:r>
              <a:rPr lang="en-CA" sz="900" dirty="0" err="1" smtClean="0"/>
              <a:t>Polytechnique</a:t>
            </a:r>
            <a:r>
              <a:rPr lang="en-CA" sz="900" dirty="0" smtClean="0"/>
              <a:t> Montreal</a:t>
            </a:r>
            <a:endParaRPr lang="en-CA" sz="9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645024"/>
            <a:ext cx="3456384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584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UQAT and IRME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1"/>
          </p:nvPr>
        </p:nvSpPr>
        <p:spPr>
          <a:xfrm>
            <a:off x="395536" y="1326729"/>
            <a:ext cx="8229600" cy="4694559"/>
          </a:xfrm>
        </p:spPr>
        <p:txBody>
          <a:bodyPr>
            <a:normAutofit/>
          </a:bodyPr>
          <a:lstStyle/>
          <a:p>
            <a:r>
              <a:rPr lang="en-CA" sz="1800" dirty="0" smtClean="0"/>
              <a:t>Extended industry partnerships</a:t>
            </a:r>
          </a:p>
          <a:p>
            <a:pPr lvl="2"/>
            <a:r>
              <a:rPr lang="en-CA" dirty="0" err="1" smtClean="0"/>
              <a:t>Agnico</a:t>
            </a:r>
            <a:r>
              <a:rPr lang="en-CA" dirty="0" smtClean="0"/>
              <a:t> Eagle; Mine Canadian </a:t>
            </a:r>
            <a:r>
              <a:rPr lang="en-CA" dirty="0" err="1" smtClean="0"/>
              <a:t>Malartic</a:t>
            </a:r>
            <a:r>
              <a:rPr lang="en-CA" dirty="0" smtClean="0"/>
              <a:t>; Mine Raglan – </a:t>
            </a:r>
            <a:r>
              <a:rPr lang="en-CA" dirty="0" err="1" smtClean="0"/>
              <a:t>Glencore</a:t>
            </a:r>
            <a:r>
              <a:rPr lang="en-CA" dirty="0" smtClean="0"/>
              <a:t>; Rio Tinto </a:t>
            </a:r>
            <a:r>
              <a:rPr lang="en-CA" dirty="0" err="1" smtClean="0"/>
              <a:t>Fer</a:t>
            </a:r>
            <a:r>
              <a:rPr lang="en-CA" dirty="0" smtClean="0"/>
              <a:t> et </a:t>
            </a:r>
            <a:r>
              <a:rPr lang="en-CA" dirty="0" err="1" smtClean="0"/>
              <a:t>Titane</a:t>
            </a:r>
            <a:r>
              <a:rPr lang="en-CA" dirty="0" smtClean="0"/>
              <a:t> </a:t>
            </a:r>
            <a:r>
              <a:rPr lang="en-CA" dirty="0" err="1" smtClean="0"/>
              <a:t>inc.</a:t>
            </a:r>
            <a:r>
              <a:rPr lang="en-CA" dirty="0" smtClean="0"/>
              <a:t>; IAMGOLD Corporation</a:t>
            </a:r>
          </a:p>
          <a:p>
            <a:pPr lvl="2"/>
            <a:r>
              <a:rPr lang="en-CA" dirty="0" smtClean="0"/>
              <a:t>1,7M$/year of expert services</a:t>
            </a:r>
          </a:p>
          <a:p>
            <a:pPr marL="457200" lvl="1" indent="0">
              <a:buNone/>
            </a:pPr>
            <a:r>
              <a:rPr lang="en-CA" sz="1800" dirty="0" smtClean="0"/>
              <a:t> </a:t>
            </a:r>
          </a:p>
          <a:p>
            <a:pPr lvl="1"/>
            <a:r>
              <a:rPr lang="en-CA" sz="1800" dirty="0" smtClean="0"/>
              <a:t>International research chair (UQAT-</a:t>
            </a:r>
            <a:r>
              <a:rPr lang="en-CA" sz="1800" dirty="0" err="1" smtClean="0"/>
              <a:t>Université</a:t>
            </a:r>
            <a:r>
              <a:rPr lang="en-CA" sz="1800" dirty="0" smtClean="0"/>
              <a:t> Cadi </a:t>
            </a:r>
            <a:r>
              <a:rPr lang="en-CA" sz="1800" dirty="0" err="1" smtClean="0"/>
              <a:t>Ayyad</a:t>
            </a:r>
            <a:r>
              <a:rPr lang="en-CA" sz="1800" dirty="0" smtClean="0"/>
              <a:t>, Marrakech)</a:t>
            </a:r>
          </a:p>
          <a:p>
            <a:pPr lvl="2"/>
            <a:r>
              <a:rPr lang="en-CA" dirty="0" smtClean="0"/>
              <a:t>Implementation of geospatial decision support system in a </a:t>
            </a:r>
            <a:r>
              <a:rPr lang="en-CA" dirty="0" err="1" smtClean="0"/>
              <a:t>Kettara</a:t>
            </a:r>
            <a:r>
              <a:rPr lang="en-CA" dirty="0" smtClean="0"/>
              <a:t> (</a:t>
            </a:r>
            <a:r>
              <a:rPr lang="en-CA" dirty="0" err="1" smtClean="0"/>
              <a:t>Maroc</a:t>
            </a:r>
            <a:r>
              <a:rPr lang="en-CA" dirty="0" smtClean="0"/>
              <a:t>) mine for managing air quality around mining </a:t>
            </a:r>
          </a:p>
          <a:p>
            <a:pPr lvl="2"/>
            <a:r>
              <a:rPr lang="en-CA" dirty="0" smtClean="0"/>
              <a:t>Integrated rehabilitation system with two major industrial groups in </a:t>
            </a:r>
            <a:r>
              <a:rPr lang="en-CA" dirty="0" err="1" smtClean="0"/>
              <a:t>Maroc</a:t>
            </a:r>
            <a:r>
              <a:rPr lang="en-CA" dirty="0" smtClean="0"/>
              <a:t>, </a:t>
            </a:r>
            <a:r>
              <a:rPr lang="en-CA" dirty="0" err="1" smtClean="0"/>
              <a:t>Groupe</a:t>
            </a:r>
            <a:r>
              <a:rPr lang="en-CA" dirty="0" smtClean="0"/>
              <a:t> OCP and </a:t>
            </a:r>
            <a:r>
              <a:rPr lang="en-CA" dirty="0" err="1" smtClean="0"/>
              <a:t>Groupe</a:t>
            </a:r>
            <a:r>
              <a:rPr lang="en-CA" dirty="0" smtClean="0"/>
              <a:t> </a:t>
            </a:r>
            <a:r>
              <a:rPr lang="en-CA" dirty="0" err="1" smtClean="0"/>
              <a:t>Managem</a:t>
            </a:r>
            <a:r>
              <a:rPr lang="en-CA" dirty="0" smtClean="0"/>
              <a:t>.</a:t>
            </a:r>
          </a:p>
          <a:p>
            <a:pPr lvl="1"/>
            <a:endParaRPr lang="fr-CA" sz="2100" dirty="0"/>
          </a:p>
          <a:p>
            <a:pPr lvl="1"/>
            <a:endParaRPr lang="fr-CA" sz="2100" dirty="0" smtClean="0"/>
          </a:p>
          <a:p>
            <a:pPr marL="457200" lvl="1" indent="0">
              <a:buNone/>
            </a:pPr>
            <a:endParaRPr lang="fr-CA" sz="2100" dirty="0"/>
          </a:p>
        </p:txBody>
      </p:sp>
      <p:sp>
        <p:nvSpPr>
          <p:cNvPr id="4" name="ZoneTexte 3"/>
          <p:cNvSpPr txBox="1"/>
          <p:nvPr/>
        </p:nvSpPr>
        <p:spPr>
          <a:xfrm>
            <a:off x="107504" y="6237312"/>
            <a:ext cx="28391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400" dirty="0">
                <a:hlinkClick r:id="rId2"/>
              </a:rPr>
              <a:t>http://</a:t>
            </a:r>
            <a:r>
              <a:rPr lang="fr-CA" sz="1400" dirty="0" smtClean="0">
                <a:hlinkClick r:id="rId2"/>
              </a:rPr>
              <a:t>vimeo.com/69641086</a:t>
            </a:r>
            <a:r>
              <a:rPr lang="fr-CA" sz="1400" dirty="0" smtClean="0"/>
              <a:t> </a:t>
            </a:r>
            <a:endParaRPr lang="fr-CA" sz="1400" dirty="0"/>
          </a:p>
        </p:txBody>
      </p:sp>
    </p:spTree>
    <p:extLst>
      <p:ext uri="{BB962C8B-B14F-4D97-AF65-F5344CB8AC3E}">
        <p14:creationId xmlns:p14="http://schemas.microsoft.com/office/powerpoint/2010/main" val="3123641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698400"/>
            <a:ext cx="9144000" cy="1002408"/>
          </a:xfrm>
        </p:spPr>
        <p:txBody>
          <a:bodyPr>
            <a:noAutofit/>
          </a:bodyPr>
          <a:lstStyle/>
          <a:p>
            <a:r>
              <a:rPr lang="fr-CA" dirty="0" smtClean="0"/>
              <a:t>UQAC and </a:t>
            </a:r>
            <a:r>
              <a:rPr lang="fr-CA" dirty="0"/>
              <a:t>International </a:t>
            </a:r>
            <a:r>
              <a:rPr lang="fr-CA" dirty="0" err="1"/>
              <a:t>Research</a:t>
            </a:r>
            <a:r>
              <a:rPr lang="fr-CA" dirty="0"/>
              <a:t> Centre on </a:t>
            </a:r>
            <a:r>
              <a:rPr lang="fr-CA" dirty="0" err="1"/>
              <a:t>Atmospheric</a:t>
            </a:r>
            <a:r>
              <a:rPr lang="fr-CA" dirty="0"/>
              <a:t> </a:t>
            </a:r>
            <a:r>
              <a:rPr lang="fr-CA" dirty="0" err="1"/>
              <a:t>Icing</a:t>
            </a:r>
            <a:r>
              <a:rPr lang="fr-CA" dirty="0"/>
              <a:t> and Power Network Engineering </a:t>
            </a:r>
            <a:r>
              <a:rPr lang="fr-CA" dirty="0" smtClean="0"/>
              <a:t>(CENGIVRE)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1"/>
          </p:nvPr>
        </p:nvSpPr>
        <p:spPr>
          <a:xfrm>
            <a:off x="457200" y="1844824"/>
            <a:ext cx="8229600" cy="4176464"/>
          </a:xfrm>
        </p:spPr>
        <p:txBody>
          <a:bodyPr/>
          <a:lstStyle/>
          <a:p>
            <a:r>
              <a:rPr lang="en-CA" sz="1800" dirty="0" smtClean="0"/>
              <a:t>Research</a:t>
            </a:r>
          </a:p>
          <a:p>
            <a:pPr lvl="1"/>
            <a:r>
              <a:rPr lang="en-CA" sz="1800" dirty="0" smtClean="0"/>
              <a:t>International leadership in electric power distribution network engineering</a:t>
            </a:r>
          </a:p>
          <a:p>
            <a:pPr marL="457200" lvl="1" indent="0">
              <a:buNone/>
            </a:pPr>
            <a:endParaRPr lang="en-CA" sz="1800" dirty="0" smtClean="0"/>
          </a:p>
          <a:p>
            <a:endParaRPr lang="en-CA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924944"/>
            <a:ext cx="5256584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317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UQAC and CENGIVRE (</a:t>
            </a:r>
            <a:r>
              <a:rPr lang="fr-CA" dirty="0" err="1" smtClean="0"/>
              <a:t>continued</a:t>
            </a:r>
            <a:r>
              <a:rPr lang="fr-CA" dirty="0" smtClean="0"/>
              <a:t>)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1"/>
          </p:nvPr>
        </p:nvSpPr>
        <p:spPr>
          <a:xfrm>
            <a:off x="323528" y="1628800"/>
            <a:ext cx="8229600" cy="2808312"/>
          </a:xfrm>
        </p:spPr>
        <p:txBody>
          <a:bodyPr>
            <a:normAutofit/>
          </a:bodyPr>
          <a:lstStyle/>
          <a:p>
            <a:r>
              <a:rPr lang="en-CA" sz="1800" dirty="0"/>
              <a:t>Training</a:t>
            </a:r>
          </a:p>
          <a:p>
            <a:pPr lvl="1"/>
            <a:r>
              <a:rPr lang="en-CA" sz="1800" dirty="0"/>
              <a:t>More than 60 HQP (Master and Doctorate) graduated</a:t>
            </a:r>
          </a:p>
          <a:p>
            <a:pPr lvl="1"/>
            <a:r>
              <a:rPr lang="en-CA" sz="1800" dirty="0"/>
              <a:t>Currently 15 doctorate and 8 M. Sc. students</a:t>
            </a:r>
          </a:p>
          <a:p>
            <a:endParaRPr lang="fr-CA" sz="1800" dirty="0" smtClean="0"/>
          </a:p>
          <a:p>
            <a:r>
              <a:rPr lang="en-CA" sz="1800" dirty="0" smtClean="0"/>
              <a:t>Industry Partnering</a:t>
            </a:r>
          </a:p>
          <a:p>
            <a:pPr lvl="1"/>
            <a:r>
              <a:rPr lang="en-CA" sz="1800" dirty="0" smtClean="0"/>
              <a:t>Research funding from 17 industry partners</a:t>
            </a:r>
          </a:p>
          <a:p>
            <a:pPr lvl="1"/>
            <a:r>
              <a:rPr lang="en-CA" sz="1800" dirty="0" smtClean="0"/>
              <a:t>Including a unique laboratory for homologation of antifrosting products for planes</a:t>
            </a: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1273643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pt-bas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Q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ésentation AM.potx" id="{BE69A594-0248-46EF-BF7C-55DCE1FCDD61}" vid="{35932AD8-D63D-4AB7-92E5-F19C1F4F673F}"/>
    </a:ext>
  </a:extLst>
</a:theme>
</file>

<file path=ppt/theme/theme2.xml><?xml version="1.0" encoding="utf-8"?>
<a:theme xmlns:a="http://schemas.openxmlformats.org/drawingml/2006/main" name="Conception chapit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Q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ésentation AM.potx" id="{BE69A594-0248-46EF-BF7C-55DCE1FCDD61}" vid="{A06AF0A3-4792-4D83-98E6-9175BBB61661}"/>
    </a:ext>
  </a:extLst>
</a:theme>
</file>

<file path=ppt/theme/theme3.xml><?xml version="1.0" encoding="utf-8"?>
<a:theme xmlns:a="http://schemas.openxmlformats.org/drawingml/2006/main" name="Conception sous-chapit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Q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ésentation AM.potx" id="{BE69A594-0248-46EF-BF7C-55DCE1FCDD61}" vid="{E26B35EF-2FEC-4300-A667-7CC5D8D0AD13}"/>
    </a:ext>
  </a:extLst>
</a:theme>
</file>

<file path=ppt/theme/theme4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ésentation AM.potx" id="{BE69A594-0248-46EF-BF7C-55DCE1FCDD61}" vid="{437438DC-C6DA-4B90-876A-C8C0CC9BE89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 AM</Template>
  <TotalTime>0</TotalTime>
  <Words>589</Words>
  <Application>Microsoft Macintosh PowerPoint</Application>
  <PresentationFormat>On-screen Show (4:3)</PresentationFormat>
  <Paragraphs>79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ppt-base1</vt:lpstr>
      <vt:lpstr>Conception chapitre</vt:lpstr>
      <vt:lpstr>Conception sous-chapitre</vt:lpstr>
      <vt:lpstr>Conception personnalisée</vt:lpstr>
      <vt:lpstr>CSPC 2014</vt:lpstr>
      <vt:lpstr>Université du Québec – A regional presence across Quebec</vt:lpstr>
      <vt:lpstr>UQ Network</vt:lpstr>
      <vt:lpstr>UQAR and Institute of Marine Science (ISMER)</vt:lpstr>
      <vt:lpstr>UQAR and ISMER (continued)</vt:lpstr>
      <vt:lpstr>UQAT and Research Institute in Mining &amp; Environment (IRME*)</vt:lpstr>
      <vt:lpstr>UQAT and IRME</vt:lpstr>
      <vt:lpstr>UQAC and International Research Centre on Atmospheric Icing and Power Network Engineering (CENGIVRE)</vt:lpstr>
      <vt:lpstr>UQAC and CENGIVRE (continued)</vt:lpstr>
      <vt:lpstr>UQO and Language Technologies Research Centre (CRTL)</vt:lpstr>
      <vt:lpstr>Challenges for universities in regions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2014-09-12T18:40:39Z</dcterms:created>
  <dcterms:modified xsi:type="dcterms:W3CDTF">2014-10-27T22:27:15Z</dcterms:modified>
</cp:coreProperties>
</file>