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0" y="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Sheet1!$B$2:$B$35</c:f>
              <c:strCache>
                <c:ptCount val="34"/>
                <c:pt idx="0">
                  <c:v>Norway</c:v>
                </c:pt>
                <c:pt idx="1">
                  <c:v>Poland</c:v>
                </c:pt>
                <c:pt idx="2">
                  <c:v>Netherlands</c:v>
                </c:pt>
                <c:pt idx="3">
                  <c:v>United Kingdom</c:v>
                </c:pt>
                <c:pt idx="4">
                  <c:v>Korea</c:v>
                </c:pt>
                <c:pt idx="5">
                  <c:v>Finland</c:v>
                </c:pt>
                <c:pt idx="6">
                  <c:v>Australia</c:v>
                </c:pt>
                <c:pt idx="7">
                  <c:v>Iceland</c:v>
                </c:pt>
                <c:pt idx="8">
                  <c:v>Luxembourg</c:v>
                </c:pt>
                <c:pt idx="9">
                  <c:v>Japan</c:v>
                </c:pt>
                <c:pt idx="10">
                  <c:v>Denmark</c:v>
                </c:pt>
                <c:pt idx="11">
                  <c:v>United States</c:v>
                </c:pt>
                <c:pt idx="12">
                  <c:v>Sweden</c:v>
                </c:pt>
                <c:pt idx="13">
                  <c:v>Ireland</c:v>
                </c:pt>
                <c:pt idx="14">
                  <c:v>New Zealand</c:v>
                </c:pt>
                <c:pt idx="15">
                  <c:v>Israel</c:v>
                </c:pt>
                <c:pt idx="16">
                  <c:v>Canada</c:v>
                </c:pt>
                <c:pt idx="17">
                  <c:v>Switzerland</c:v>
                </c:pt>
                <c:pt idx="18">
                  <c:v>Hungary</c:v>
                </c:pt>
                <c:pt idx="19">
                  <c:v>Portugal</c:v>
                </c:pt>
                <c:pt idx="20">
                  <c:v>Czech Republic</c:v>
                </c:pt>
                <c:pt idx="21">
                  <c:v>France</c:v>
                </c:pt>
                <c:pt idx="22">
                  <c:v>Estonia</c:v>
                </c:pt>
                <c:pt idx="23">
                  <c:v>Spain</c:v>
                </c:pt>
                <c:pt idx="24">
                  <c:v>Slovak Republic</c:v>
                </c:pt>
                <c:pt idx="25">
                  <c:v>Belgium</c:v>
                </c:pt>
                <c:pt idx="26">
                  <c:v>Mexico</c:v>
                </c:pt>
                <c:pt idx="27">
                  <c:v>Italy</c:v>
                </c:pt>
                <c:pt idx="28">
                  <c:v>Slovenia</c:v>
                </c:pt>
                <c:pt idx="29">
                  <c:v>Greece</c:v>
                </c:pt>
                <c:pt idx="30">
                  <c:v>Turkey</c:v>
                </c:pt>
                <c:pt idx="31">
                  <c:v>Germany</c:v>
                </c:pt>
                <c:pt idx="32">
                  <c:v>Austria</c:v>
                </c:pt>
                <c:pt idx="33">
                  <c:v>Chile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44.24969311157601</c:v>
                </c:pt>
                <c:pt idx="1">
                  <c:v>40.7989228389308</c:v>
                </c:pt>
                <c:pt idx="2">
                  <c:v>40.45293318812281</c:v>
                </c:pt>
                <c:pt idx="3">
                  <c:v>40.13095984899036</c:v>
                </c:pt>
                <c:pt idx="4">
                  <c:v>39.8662366207023</c:v>
                </c:pt>
                <c:pt idx="5">
                  <c:v>38.88788262592199</c:v>
                </c:pt>
                <c:pt idx="6">
                  <c:v>36.74720816393259</c:v>
                </c:pt>
                <c:pt idx="7">
                  <c:v>35.81499575881895</c:v>
                </c:pt>
                <c:pt idx="8">
                  <c:v>35.73376003382021</c:v>
                </c:pt>
                <c:pt idx="9">
                  <c:v>35.17382413087935</c:v>
                </c:pt>
                <c:pt idx="10">
                  <c:v>34.92646182695808</c:v>
                </c:pt>
                <c:pt idx="11">
                  <c:v>34.12315430033996</c:v>
                </c:pt>
                <c:pt idx="12">
                  <c:v>34.11759729534258</c:v>
                </c:pt>
                <c:pt idx="13">
                  <c:v>33.21868476739402</c:v>
                </c:pt>
                <c:pt idx="14">
                  <c:v>32.75292979357791</c:v>
                </c:pt>
                <c:pt idx="15">
                  <c:v>32.75218207751201</c:v>
                </c:pt>
                <c:pt idx="16">
                  <c:v>31.77188932355413</c:v>
                </c:pt>
                <c:pt idx="17">
                  <c:v>31.66591495121958</c:v>
                </c:pt>
                <c:pt idx="18">
                  <c:v>28.97001104906473</c:v>
                </c:pt>
                <c:pt idx="19">
                  <c:v>28.33162963001387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1630840"/>
        <c:axId val="-2052783496"/>
      </c:barChart>
      <c:catAx>
        <c:axId val="-20516308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52783496"/>
        <c:crosses val="autoZero"/>
        <c:auto val="1"/>
        <c:lblAlgn val="ctr"/>
        <c:lblOffset val="100"/>
        <c:noMultiLvlLbl val="0"/>
      </c:catAx>
      <c:valAx>
        <c:axId val="-2052783496"/>
        <c:scaling>
          <c:orientation val="minMax"/>
        </c:scaling>
        <c:delete val="0"/>
        <c:axPos val="b"/>
        <c:majorGridlines/>
        <c:numFmt formatCode="General\%" sourceLinked="0"/>
        <c:majorTickMark val="out"/>
        <c:minorTickMark val="none"/>
        <c:tickLblPos val="nextTo"/>
        <c:crossAx val="-2051630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November 26,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November 26,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November 26,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November 26,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November 26, 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November 26,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November 26,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November 26,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November 26,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November 26,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November 26,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November 26,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858000" cy="30734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/>
              <a:t>The crucial role of small and medium size universities for advancing Canadian social and economic development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15992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36700" y="5664200"/>
            <a:ext cx="574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Daniel J. Weeks (Moderator),</a:t>
            </a:r>
            <a:r>
              <a:rPr lang="en-US" dirty="0"/>
              <a:t> President and Vice Chancellor, University of Northern British </a:t>
            </a:r>
            <a:r>
              <a:rPr lang="en-US" dirty="0" smtClean="0"/>
              <a:t>Columbia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2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André </a:t>
            </a:r>
            <a:r>
              <a:rPr lang="en-US" dirty="0" err="1"/>
              <a:t>Manseau</a:t>
            </a:r>
            <a:r>
              <a:rPr lang="en-US" dirty="0"/>
              <a:t>,</a:t>
            </a:r>
            <a:r>
              <a:rPr lang="en-US" b="0" dirty="0"/>
              <a:t> Dean of Research, </a:t>
            </a:r>
            <a:r>
              <a:rPr lang="en-US" b="0" dirty="0" err="1"/>
              <a:t>Université</a:t>
            </a:r>
            <a:r>
              <a:rPr lang="en-US" b="0" dirty="0"/>
              <a:t> du Québec en </a:t>
            </a:r>
            <a:r>
              <a:rPr lang="en-US" b="0" dirty="0" err="1" smtClean="0"/>
              <a:t>Outaouais</a:t>
            </a:r>
            <a:endParaRPr lang="en-US" b="0" dirty="0" smtClean="0"/>
          </a:p>
          <a:p>
            <a:r>
              <a:rPr lang="en-US" dirty="0" smtClean="0"/>
              <a:t>David </a:t>
            </a:r>
            <a:r>
              <a:rPr lang="en-US" dirty="0"/>
              <a:t>Cruise Malloy,</a:t>
            </a:r>
            <a:r>
              <a:rPr lang="en-US" b="0" dirty="0"/>
              <a:t> Vice President Research, University of </a:t>
            </a:r>
            <a:r>
              <a:rPr lang="en-US" b="0" dirty="0" smtClean="0"/>
              <a:t>Regina</a:t>
            </a:r>
          </a:p>
          <a:p>
            <a:r>
              <a:rPr lang="en-US" dirty="0"/>
              <a:t>Michael Owen,</a:t>
            </a:r>
            <a:r>
              <a:rPr lang="en-US" b="0" dirty="0"/>
              <a:t> Vice President Research, Innovation &amp; International, University of Ontario Institute of </a:t>
            </a:r>
            <a:r>
              <a:rPr lang="en-US" b="0" dirty="0" smtClean="0"/>
              <a:t>Technology</a:t>
            </a:r>
          </a:p>
          <a:p>
            <a:r>
              <a:rPr lang="en-US" dirty="0"/>
              <a:t>J. Kevin </a:t>
            </a:r>
            <a:r>
              <a:rPr lang="en-US" dirty="0" err="1"/>
              <a:t>Vessey</a:t>
            </a:r>
            <a:r>
              <a:rPr lang="en-US" dirty="0"/>
              <a:t>,</a:t>
            </a:r>
            <a:r>
              <a:rPr lang="en-US" b="0" dirty="0"/>
              <a:t> Associate Vice President of Research, Dean of Graduate Studies, and Professor of Biology, Saint Mary’s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41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attainment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930945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739222" y="2006600"/>
            <a:ext cx="2057400" cy="1754326"/>
          </a:xfrm>
          <a:prstGeom prst="rect">
            <a:avLst/>
          </a:prstGeom>
          <a:solidFill>
            <a:schemeClr val="bg1"/>
          </a:solidFill>
          <a:ln w="12700" cmpd="dbl">
            <a:solidFill>
              <a:schemeClr val="tx1"/>
            </a:solidFill>
            <a:prstDash val="solid"/>
          </a:ln>
          <a:scene3d>
            <a:camera prst="orthographicFront"/>
            <a:lightRig rig="threePt" dir="t"/>
          </a:scene3d>
          <a:sp3d prstMaterial="dkEdge"/>
          <a:extLst/>
        </p:spPr>
        <p:txBody>
          <a:bodyPr wrap="square">
            <a:spAutoFit/>
          </a:bodyPr>
          <a:lstStyle>
            <a:lvl1pPr algn="ctr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CA" sz="1800" dirty="0" smtClean="0">
                <a:solidFill>
                  <a:srgbClr val="1755B9"/>
                </a:solidFill>
              </a:rPr>
              <a:t>Canada’s </a:t>
            </a:r>
            <a:r>
              <a:rPr lang="en-CA" sz="1800" dirty="0">
                <a:solidFill>
                  <a:srgbClr val="1755B9"/>
                </a:solidFill>
              </a:rPr>
              <a:t>competitive </a:t>
            </a:r>
            <a:r>
              <a:rPr lang="en-CA" sz="1800" dirty="0" smtClean="0">
                <a:solidFill>
                  <a:srgbClr val="1755B9"/>
                </a:solidFill>
              </a:rPr>
              <a:t>advantage in university attainment is eroding…</a:t>
            </a:r>
            <a:endParaRPr lang="en-US" sz="1800" dirty="0">
              <a:solidFill>
                <a:srgbClr val="1755B9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38887" y="6165562"/>
            <a:ext cx="46237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CA" sz="1600" b="0" dirty="0" smtClean="0"/>
              <a:t>Source</a:t>
            </a:r>
            <a:r>
              <a:rPr lang="en-CA" sz="1600" b="0" dirty="0"/>
              <a:t>: </a:t>
            </a:r>
            <a:r>
              <a:rPr lang="en-CA" sz="1600" b="0" dirty="0" smtClean="0"/>
              <a:t>OECD, Education at a Glance 2014, university attainment rates age 25 to 34</a:t>
            </a:r>
          </a:p>
        </p:txBody>
      </p:sp>
    </p:spTree>
    <p:extLst>
      <p:ext uri="{BB962C8B-B14F-4D97-AF65-F5344CB8AC3E}">
        <p14:creationId xmlns:p14="http://schemas.microsoft.com/office/powerpoint/2010/main" val="3379519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Canadian universities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99" b="27599"/>
          <a:stretch/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489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Small and medium sized universities often have a larger responsibility to their local communities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We often provide significant social, economic, cultural and research contexts for our regions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As a consequence we are often closely engaged with the needs and issues that face our communities … a foundation for relevant policy and economic development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We see ourselves as the universities on the “front line”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Excellence has no address … we question the use of institutional size as a relevant measure of importance and impact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Each speaker will unpack this from their own 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321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1603" r="16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32390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190</TotalTime>
  <Words>236</Words>
  <Application>Microsoft Macintosh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Essential</vt:lpstr>
      <vt:lpstr>PowerPoint Presentation</vt:lpstr>
      <vt:lpstr>Speakers</vt:lpstr>
      <vt:lpstr>University attainment</vt:lpstr>
      <vt:lpstr>Canadian universities</vt:lpstr>
      <vt:lpstr>Theme</vt:lpstr>
      <vt:lpstr>PowerPoint Presentation</vt:lpstr>
    </vt:vector>
  </TitlesOfParts>
  <Company>UNBC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_x0016_</dc:title>
  <dc:creator>Daniel Weeks</dc:creator>
  <cp:lastModifiedBy>D C</cp:lastModifiedBy>
  <cp:revision>6</cp:revision>
  <dcterms:created xsi:type="dcterms:W3CDTF">2014-09-24T17:57:32Z</dcterms:created>
  <dcterms:modified xsi:type="dcterms:W3CDTF">2014-11-26T05:39:26Z</dcterms:modified>
</cp:coreProperties>
</file>