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4"/>
  </p:notesMasterIdLst>
  <p:handoutMasterIdLst>
    <p:handoutMasterId r:id="rId15"/>
  </p:handoutMasterIdLst>
  <p:sldIdLst>
    <p:sldId id="258" r:id="rId2"/>
    <p:sldId id="417" r:id="rId3"/>
    <p:sldId id="439" r:id="rId4"/>
    <p:sldId id="422" r:id="rId5"/>
    <p:sldId id="424" r:id="rId6"/>
    <p:sldId id="419" r:id="rId7"/>
    <p:sldId id="426" r:id="rId8"/>
    <p:sldId id="427" r:id="rId9"/>
    <p:sldId id="430" r:id="rId10"/>
    <p:sldId id="438" r:id="rId11"/>
    <p:sldId id="432" r:id="rId12"/>
    <p:sldId id="44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37657E1-2D53-48C7-B390-B945DBBCDF1C}">
          <p14:sldIdLst>
            <p14:sldId id="258"/>
            <p14:sldId id="417"/>
            <p14:sldId id="439"/>
            <p14:sldId id="422"/>
            <p14:sldId id="424"/>
            <p14:sldId id="419"/>
            <p14:sldId id="426"/>
            <p14:sldId id="427"/>
            <p14:sldId id="430"/>
            <p14:sldId id="438"/>
            <p14:sldId id="432"/>
            <p14:sldId id="44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ence Meadows" initials="LM" lastIdx="31" clrIdx="0"/>
  <p:cmAuthor id="1" name="Dane Svenson" initials="DS" lastIdx="2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A3DD"/>
    <a:srgbClr val="0E7036"/>
    <a:srgbClr val="D9531E"/>
    <a:srgbClr val="F3901D"/>
    <a:srgbClr val="956E8E"/>
    <a:srgbClr val="FAA21A"/>
    <a:srgbClr val="956E8F"/>
    <a:srgbClr val="4F6F19"/>
    <a:srgbClr val="000000"/>
    <a:srgbClr val="B323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8324" autoAdjust="0"/>
  </p:normalViewPr>
  <p:slideViewPr>
    <p:cSldViewPr>
      <p:cViewPr>
        <p:scale>
          <a:sx n="66" d="100"/>
          <a:sy n="66" d="100"/>
        </p:scale>
        <p:origin x="-8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1956"/>
    </p:cViewPr>
  </p:sorterViewPr>
  <p:notesViewPr>
    <p:cSldViewPr>
      <p:cViewPr varScale="1">
        <p:scale>
          <a:sx n="68" d="100"/>
          <a:sy n="68" d="100"/>
        </p:scale>
        <p:origin x="-277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CE430-8E4B-4230-BAB1-33E93B44F6DF}" type="datetimeFigureOut">
              <a:rPr lang="en-CA" smtClean="0"/>
              <a:pPr/>
              <a:t>14-10-17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575E4-54CD-45C5-AB6D-CFB3B4476A9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750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A2C86-5D57-4C8A-BF16-991C670C9FA7}" type="datetimeFigureOut">
              <a:rPr lang="en-CA" smtClean="0"/>
              <a:pPr/>
              <a:t>14-10-17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3F79A-9DA4-43E9-8C1D-F9E81A44EC5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739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/>
              <a:t>Objective</a:t>
            </a:r>
          </a:p>
          <a:p>
            <a:pPr lvl="1">
              <a:buClr>
                <a:srgbClr val="1AA3DD"/>
              </a:buClr>
              <a:buSzPct val="60000"/>
              <a:buFont typeface="Wingdings" panose="05000000000000000000" pitchFamily="2" charset="2"/>
              <a:buNone/>
            </a:pPr>
            <a:r>
              <a:rPr lang="en-US" sz="2000" dirty="0" smtClean="0"/>
              <a:t>Discuss the future of graduate student and postdoctoral training in Canada. </a:t>
            </a:r>
          </a:p>
          <a:p>
            <a:r>
              <a:rPr lang="en-US" sz="2000" dirty="0" smtClean="0"/>
              <a:t>Panelists</a:t>
            </a:r>
          </a:p>
          <a:p>
            <a:pPr lvl="1">
              <a:buClr>
                <a:srgbClr val="1AA3DD"/>
              </a:buClr>
              <a:buSzPct val="60000"/>
              <a:buFont typeface="Wingdings" panose="05000000000000000000" pitchFamily="2" charset="2"/>
              <a:buNone/>
            </a:pPr>
            <a:r>
              <a:rPr lang="en-US" sz="2000" dirty="0" smtClean="0"/>
              <a:t>Andre </a:t>
            </a:r>
            <a:r>
              <a:rPr lang="en-US" sz="2000" dirty="0" err="1" smtClean="0"/>
              <a:t>Bezanson</a:t>
            </a:r>
            <a:r>
              <a:rPr lang="en-US" sz="2000" dirty="0" smtClean="0"/>
              <a:t>, Postdoc, Dalhousie</a:t>
            </a:r>
          </a:p>
          <a:p>
            <a:pPr lvl="1">
              <a:buClr>
                <a:srgbClr val="1AA3DD"/>
              </a:buClr>
              <a:buSzPct val="60000"/>
              <a:buFont typeface="Wingdings" panose="05000000000000000000" pitchFamily="2" charset="2"/>
              <a:buNone/>
            </a:pPr>
            <a:r>
              <a:rPr lang="en-US" sz="2000" dirty="0" smtClean="0"/>
              <a:t>Kevin Dunn, </a:t>
            </a:r>
            <a:r>
              <a:rPr lang="en-CA" sz="2000" dirty="0" smtClean="0"/>
              <a:t>Director, Industry Liaison and Innovation, Dalhousie</a:t>
            </a:r>
            <a:endParaRPr lang="en-US" sz="2000" dirty="0" smtClean="0"/>
          </a:p>
          <a:p>
            <a:pPr lvl="1">
              <a:buClr>
                <a:srgbClr val="1AA3DD"/>
              </a:buClr>
              <a:buSzPct val="60000"/>
              <a:buFont typeface="Wingdings" panose="05000000000000000000" pitchFamily="2" charset="2"/>
              <a:buNone/>
            </a:pPr>
            <a:r>
              <a:rPr lang="en-US" sz="2000" dirty="0" smtClean="0"/>
              <a:t>Ross Laver, VP, Communications, CCCE</a:t>
            </a:r>
          </a:p>
          <a:p>
            <a:pPr lvl="1">
              <a:buClr>
                <a:srgbClr val="1AA3DD"/>
              </a:buClr>
              <a:buSzPct val="60000"/>
              <a:buFont typeface="Wingdings" panose="05000000000000000000" pitchFamily="2" charset="2"/>
              <a:buNone/>
            </a:pPr>
            <a:r>
              <a:rPr lang="en-US" sz="2000" dirty="0" smtClean="0"/>
              <a:t>Val Walker, Director, Policy, Mitacs</a:t>
            </a:r>
          </a:p>
          <a:p>
            <a:r>
              <a:rPr lang="en-US" sz="2000" dirty="0" smtClean="0"/>
              <a:t>Moderator</a:t>
            </a:r>
          </a:p>
          <a:p>
            <a:pPr lvl="1">
              <a:buClr>
                <a:srgbClr val="1AA3DD"/>
              </a:buClr>
              <a:buSzPct val="60000"/>
              <a:buFont typeface="Wingdings" panose="05000000000000000000" pitchFamily="2" charset="2"/>
              <a:buNone/>
            </a:pPr>
            <a:r>
              <a:rPr lang="en-US" sz="2000" dirty="0" smtClean="0"/>
              <a:t>Rachel Brighton, President, Finest Point Periodicals Limited </a:t>
            </a:r>
          </a:p>
          <a:p>
            <a:pPr marL="171450" indent="-171450" eaLnBrk="1" hangingPunct="1">
              <a:spcBef>
                <a:spcPct val="0"/>
              </a:spcBef>
              <a:buFontTx/>
              <a:buNone/>
            </a:pPr>
            <a:endParaRPr lang="en-CA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D865EF-34CE-4FE5-990D-A80042716DF8}" type="slidenum">
              <a:rPr lang="en-CA" smtClean="0">
                <a:latin typeface="Arial" pitchFamily="34" charset="0"/>
                <a:ea typeface="ＭＳ Ｐゴシック"/>
                <a:cs typeface="ＭＳ Ｐゴシック"/>
              </a:rPr>
              <a:pPr/>
              <a:t>1</a:t>
            </a:fld>
            <a:endParaRPr lang="en-CA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3F79A-9DA4-43E9-8C1D-F9E81A44EC5C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6604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About</a:t>
            </a:r>
            <a:r>
              <a:rPr lang="en-US" sz="2000" baseline="0" dirty="0" smtClean="0"/>
              <a:t> 20% of R&amp;D managers in US have an advanced degree (masters or PhD)… in Canada, that’s 11% (about half)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3F79A-9DA4-43E9-8C1D-F9E81A44EC5C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4137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3F79A-9DA4-43E9-8C1D-F9E81A44EC5C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4948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3B930D-7470-4E92-86F2-7AE4411280B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2000" dirty="0" smtClean="0"/>
              <a:t>And we heard it yesterday… but let’s be clear – Canada has a productivity problem.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3F79A-9DA4-43E9-8C1D-F9E81A44EC5C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108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3F79A-9DA4-43E9-8C1D-F9E81A44EC5C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992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Alternatively,</a:t>
            </a:r>
            <a:r>
              <a:rPr lang="en-US" sz="2000" baseline="0" dirty="0" smtClean="0"/>
              <a:t> low productivity results from p</a:t>
            </a:r>
            <a:r>
              <a:rPr lang="en-US" sz="2000" dirty="0" smtClean="0"/>
              <a:t>oor training, no automation, old machinery, </a:t>
            </a:r>
            <a:r>
              <a:rPr lang="en-US" sz="2000" dirty="0" err="1" smtClean="0"/>
              <a:t>unoptimized</a:t>
            </a:r>
            <a:r>
              <a:rPr lang="en-US" sz="2000" dirty="0" smtClean="0"/>
              <a:t> systems.</a:t>
            </a:r>
          </a:p>
          <a:p>
            <a:endParaRPr lang="en-US" sz="2000" dirty="0" smtClean="0"/>
          </a:p>
          <a:p>
            <a:r>
              <a:rPr lang="en-US" sz="2000" dirty="0" smtClean="0"/>
              <a:t>Therefore, you need a lot of inputs to drive outputs.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Lots of employees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Lots of inefficient machinery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3F79A-9DA4-43E9-8C1D-F9E81A44EC5C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2812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3F79A-9DA4-43E9-8C1D-F9E81A44EC5C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0323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3F79A-9DA4-43E9-8C1D-F9E81A44EC5C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5404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</a:t>
            </a:r>
            <a:r>
              <a:rPr lang="en-US" sz="2000" baseline="0" dirty="0" smtClean="0"/>
              <a:t> question that we’ve been asking for decades… 2 things that we think about a lot at Mitacs.</a:t>
            </a:r>
          </a:p>
          <a:p>
            <a:endParaRPr lang="en-US" sz="2000" baseline="0" dirty="0" smtClean="0"/>
          </a:p>
          <a:p>
            <a:pPr marL="457200" indent="-457200">
              <a:buAutoNum type="arabicPeriod"/>
            </a:pPr>
            <a:r>
              <a:rPr lang="en-US" sz="2000" baseline="0" dirty="0" smtClean="0"/>
              <a:t>Improving the quality and quantity of our workforce. </a:t>
            </a:r>
          </a:p>
          <a:p>
            <a:pPr marL="457200" indent="-457200">
              <a:buAutoNum type="arabicPeriod"/>
            </a:pPr>
            <a:r>
              <a:rPr lang="en-US" sz="2000" baseline="0" dirty="0" smtClean="0"/>
              <a:t>Increase business expenditure on R&amp;D to stimulate innovation.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3F79A-9DA4-43E9-8C1D-F9E81A44EC5C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1964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And these countries</a:t>
            </a:r>
            <a:r>
              <a:rPr lang="en-US" sz="2000" baseline="0" dirty="0" smtClean="0"/>
              <a:t> ahead of us don’t have huge demand for tenure-track professors… shows that the solution the fact that production of PhDs far outpaces our capacity for professors is </a:t>
            </a:r>
            <a:r>
              <a:rPr lang="en-US" sz="2000" b="1" baseline="0" dirty="0" smtClean="0"/>
              <a:t>NOT</a:t>
            </a:r>
            <a:r>
              <a:rPr lang="en-US" sz="2000" baseline="0" dirty="0" smtClean="0"/>
              <a:t> to produce fewer PhDs.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3F79A-9DA4-43E9-8C1D-F9E81A44EC5C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8561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751" y="1586502"/>
            <a:ext cx="8993351" cy="4809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/>
          <p:nvPr userDrawn="1"/>
        </p:nvSpPr>
        <p:spPr>
          <a:xfrm>
            <a:off x="-972" y="6248400"/>
            <a:ext cx="9144971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371600" y="2362200"/>
            <a:ext cx="6400800" cy="12192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4000" b="1"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743200" y="3895060"/>
            <a:ext cx="3657600" cy="1143001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rgbClr val="19A3DD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8" name="Picture 16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04897" y="533400"/>
            <a:ext cx="38100" cy="605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751" y="6355796"/>
            <a:ext cx="9145750" cy="51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39415" y="6423168"/>
            <a:ext cx="1618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www.mitacs.ca</a:t>
            </a:r>
            <a:endParaRPr lang="en-CA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632" y="685800"/>
            <a:ext cx="27432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776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" y="503238"/>
            <a:ext cx="8229600" cy="411162"/>
          </a:xfr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" y="152400"/>
            <a:ext cx="3200400" cy="457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1">
                <a:solidFill>
                  <a:schemeClr val="bg1">
                    <a:lumMod val="75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BREADCRUMB HERE &gt; EDIT</a:t>
            </a:r>
            <a:endParaRPr lang="en-US" dirty="0"/>
          </a:p>
        </p:txBody>
      </p:sp>
      <p:pic>
        <p:nvPicPr>
          <p:cNvPr id="7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71076" y="457201"/>
            <a:ext cx="4981576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4876" y="457201"/>
            <a:ext cx="4981576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88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" y="304800"/>
            <a:ext cx="8229600" cy="411162"/>
          </a:xfr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2401" y="752474"/>
            <a:ext cx="4981576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3114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97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0"/>
            <a:ext cx="5068887" cy="2362200"/>
          </a:xfrm>
        </p:spPr>
        <p:txBody>
          <a:bodyPr anchor="t"/>
          <a:lstStyle>
            <a:lvl1pPr algn="l">
              <a:defRPr sz="4000" b="1" cap="all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8948" y="152400"/>
            <a:ext cx="3200400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1">
                <a:solidFill>
                  <a:schemeClr val="bg1">
                    <a:lumMod val="75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CLICK TO &gt; EDIT</a:t>
            </a:r>
            <a:endParaRPr lang="en-US" dirty="0"/>
          </a:p>
        </p:txBody>
      </p:sp>
      <p:pic>
        <p:nvPicPr>
          <p:cNvPr id="7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4876" y="457201"/>
            <a:ext cx="4981576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3241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76200"/>
            <a:ext cx="5029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0"/>
            <a:ext cx="5068887" cy="2362200"/>
          </a:xfrm>
        </p:spPr>
        <p:txBody>
          <a:bodyPr anchor="t"/>
          <a:lstStyle>
            <a:lvl1pPr algn="l">
              <a:defRPr sz="4000" b="1" cap="all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84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3581400" cy="857250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68562"/>
            <a:ext cx="3581400" cy="2808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600200"/>
            <a:ext cx="3508375" cy="838200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468562"/>
            <a:ext cx="3508375" cy="2713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503238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4145" y="143088"/>
            <a:ext cx="3867150" cy="28098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1">
                <a:solidFill>
                  <a:schemeClr val="bg1">
                    <a:lumMod val="75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CLICK TO EDIT &gt; MASTER</a:t>
            </a:r>
            <a:endParaRPr lang="en-US" dirty="0"/>
          </a:p>
        </p:txBody>
      </p:sp>
      <p:pic>
        <p:nvPicPr>
          <p:cNvPr id="9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4876" y="457201"/>
            <a:ext cx="4981576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8557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96788" y="1948219"/>
            <a:ext cx="6120680" cy="2500952"/>
          </a:xfrm>
        </p:spPr>
        <p:txBody>
          <a:bodyPr>
            <a:noAutofit/>
          </a:bodyPr>
          <a:lstStyle>
            <a:lvl1pPr algn="l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087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.png"/><Relationship Id="rId12" Type="http://schemas.openxmlformats.org/officeDocument/2006/relationships/image" Target="../media/image3.png"/><Relationship Id="rId13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182" y="0"/>
            <a:ext cx="9148365" cy="684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04897" y="533400"/>
            <a:ext cx="38100" cy="605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503238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182" y="6538025"/>
            <a:ext cx="9148366" cy="31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0" y="6518246"/>
            <a:ext cx="1618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www.mitacs.ca</a:t>
            </a:r>
            <a:endParaRPr lang="en-CA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8530288" y="6334670"/>
            <a:ext cx="443720" cy="443720"/>
          </a:xfrm>
          <a:prstGeom prst="ellipse">
            <a:avLst/>
          </a:prstGeom>
          <a:solidFill>
            <a:srgbClr val="121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402363" y="6379747"/>
            <a:ext cx="69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017E716-FCA7-4EFE-A300-BEBE43CD7F78}" type="slidenum">
              <a:rPr lang="en-US" sz="1800" b="1" smtClean="0">
                <a:solidFill>
                  <a:schemeClr val="bg1"/>
                </a:solidFill>
                <a:latin typeface="Century Gothic" pitchFamily="34" charset="0"/>
              </a:rPr>
              <a:pPr algn="ctr"/>
              <a:t>‹#›</a:t>
            </a:fld>
            <a:endParaRPr lang="en-US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8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8" r:id="rId2"/>
    <p:sldLayoutId id="2147483654" r:id="rId3"/>
    <p:sldLayoutId id="2147483659" r:id="rId4"/>
    <p:sldLayoutId id="2147483655" r:id="rId5"/>
    <p:sldLayoutId id="2147483656" r:id="rId6"/>
    <p:sldLayoutId id="2147483657" r:id="rId7"/>
    <p:sldLayoutId id="2147483660" r:id="rId8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B0F0"/>
        </a:buClr>
        <a:buSzPct val="60000"/>
        <a:buFont typeface="Wingdings" pitchFamily="2" charset="2"/>
        <a:buChar char="q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0F0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81000" y="2438400"/>
            <a:ext cx="8382000" cy="1371600"/>
          </a:xfrm>
        </p:spPr>
        <p:txBody>
          <a:bodyPr/>
          <a:lstStyle/>
          <a:p>
            <a:r>
              <a:rPr lang="en-CA" sz="3200" dirty="0"/>
              <a:t>Looking to 2020 and beyond: Training the next generation of innovation leaders in Canada</a:t>
            </a:r>
            <a:endParaRPr lang="en-US" sz="3200" dirty="0"/>
          </a:p>
          <a:p>
            <a:endParaRPr lang="en-US" sz="24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038599"/>
            <a:ext cx="3657600" cy="1143001"/>
          </a:xfrm>
        </p:spPr>
        <p:txBody>
          <a:bodyPr>
            <a:normAutofit/>
          </a:bodyPr>
          <a:lstStyle/>
          <a:p>
            <a:r>
              <a:rPr lang="en-US" dirty="0" smtClean="0"/>
              <a:t>#CSPC2014</a:t>
            </a:r>
          </a:p>
          <a:p>
            <a:r>
              <a:rPr lang="en-US" dirty="0" smtClean="0"/>
              <a:t>#</a:t>
            </a:r>
            <a:r>
              <a:rPr lang="en-US" dirty="0" err="1" smtClean="0"/>
              <a:t>NextGenInnovators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743200" y="5257799"/>
            <a:ext cx="3657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2400" b="1" kern="1200">
                <a:solidFill>
                  <a:srgbClr val="19A3DD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00B0F0"/>
              </a:buClr>
              <a:buSzPct val="60000"/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chemeClr val="tx1"/>
                </a:solidFill>
              </a:rPr>
              <a:t>October 17, 2014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Labour</a:t>
            </a:r>
            <a:r>
              <a:rPr lang="en-US" dirty="0" smtClean="0"/>
              <a:t>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we’re losing ground</a:t>
            </a:r>
          </a:p>
          <a:p>
            <a:pPr lvl="1"/>
            <a:r>
              <a:rPr lang="en-US" dirty="0" smtClean="0"/>
              <a:t>Between 1998-2006</a:t>
            </a:r>
          </a:p>
          <a:p>
            <a:pPr lvl="2"/>
            <a:r>
              <a:rPr lang="en-US" dirty="0" smtClean="0"/>
              <a:t>Canada increased per capita production of PhDs by 13%</a:t>
            </a:r>
          </a:p>
          <a:p>
            <a:pPr lvl="2"/>
            <a:r>
              <a:rPr lang="en-US" dirty="0" smtClean="0"/>
              <a:t>US increased by 22%</a:t>
            </a:r>
          </a:p>
          <a:p>
            <a:pPr lvl="2"/>
            <a:r>
              <a:rPr lang="en-US" dirty="0" smtClean="0"/>
              <a:t>OECD average increase of 40%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40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Labour</a:t>
            </a:r>
            <a:r>
              <a:rPr lang="en-US" dirty="0" smtClean="0"/>
              <a:t>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and Training – Summary</a:t>
            </a:r>
          </a:p>
          <a:p>
            <a:pPr lvl="1"/>
            <a:r>
              <a:rPr lang="en-US" dirty="0" smtClean="0"/>
              <a:t>We significantly lag other leading economies in the graduation of advanced degree holders</a:t>
            </a:r>
          </a:p>
          <a:p>
            <a:pPr lvl="1"/>
            <a:r>
              <a:rPr lang="en-US" dirty="0" smtClean="0"/>
              <a:t>This is particularly true among management</a:t>
            </a:r>
          </a:p>
          <a:p>
            <a:pPr lvl="1"/>
            <a:r>
              <a:rPr lang="en-US" dirty="0" smtClean="0"/>
              <a:t>Discussion about skills shortages generally ignores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08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Panel:</a:t>
            </a:r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228600" y="1600200"/>
            <a:ext cx="8382000" cy="137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SzPct val="60000"/>
              <a:buFont typeface="Wingdings" pitchFamily="2" charset="2"/>
              <a:buChar char="q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4000" b="1" dirty="0" smtClean="0">
                <a:solidFill>
                  <a:srgbClr val="19A3DD"/>
                </a:solidFill>
              </a:rPr>
              <a:t>Looking to 2020 and beyond: Training the next generation of innovation leaders in Canada</a:t>
            </a:r>
            <a:endParaRPr lang="en-US" sz="4000" b="1" dirty="0" smtClean="0">
              <a:solidFill>
                <a:srgbClr val="19A3DD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743200" y="4038599"/>
            <a:ext cx="3657600" cy="11430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SzPct val="60000"/>
              <a:buFont typeface="Wingdings" pitchFamily="2" charset="2"/>
              <a:buChar char="q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#CSPC2014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NextGenInnovators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i="1" dirty="0" smtClean="0"/>
              <a:t>Productivity isn’t everything, but in the long run it is almost everything</a:t>
            </a:r>
            <a:r>
              <a:rPr lang="en-US" dirty="0" smtClean="0"/>
              <a:t>.”</a:t>
            </a:r>
          </a:p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r>
              <a:rPr lang="en-US" sz="2400" dirty="0" smtClean="0"/>
              <a:t>Paul Krugman, Nobel Laureate (Economics)</a:t>
            </a:r>
          </a:p>
        </p:txBody>
      </p:sp>
    </p:spTree>
    <p:extLst>
      <p:ext uri="{BB962C8B-B14F-4D97-AF65-F5344CB8AC3E}">
        <p14:creationId xmlns:p14="http://schemas.microsoft.com/office/powerpoint/2010/main" val="13563350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929" y="1166018"/>
            <a:ext cx="7924800" cy="4525963"/>
          </a:xfrm>
        </p:spPr>
        <p:txBody>
          <a:bodyPr/>
          <a:lstStyle/>
          <a:p>
            <a:r>
              <a:rPr lang="en-US" dirty="0" smtClean="0"/>
              <a:t>What is productivity?</a:t>
            </a:r>
          </a:p>
          <a:p>
            <a:pPr lvl="1"/>
            <a:r>
              <a:rPr lang="en-US" sz="2400" dirty="0" smtClean="0"/>
              <a:t>Output per unit of input</a:t>
            </a:r>
          </a:p>
          <a:p>
            <a:pPr lvl="1"/>
            <a:r>
              <a:rPr lang="en-US" sz="2400" dirty="0" smtClean="0"/>
              <a:t>GDP per hour worked</a:t>
            </a:r>
          </a:p>
          <a:p>
            <a:pPr lvl="1"/>
            <a:r>
              <a:rPr lang="en-US" sz="2400" dirty="0" smtClean="0"/>
              <a:t>Product per hour worked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124200" y="3429000"/>
            <a:ext cx="2819400" cy="1981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Activity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33400" y="3810000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90286" y="3890058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38200" y="4114800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7329" y="3713544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42349" y="3962400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70949" y="4150488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68101" y="4572000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7415" y="4219937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26916" y="4419600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229600" y="4724400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34154" y="4152417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47007" y="4715719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89807" y="4175567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77200" y="4258519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62754" y="3857263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390435" y="3554392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001000" y="3554392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2133600" y="4038600"/>
            <a:ext cx="762000" cy="448519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6172200" y="4038600"/>
            <a:ext cx="762000" cy="448519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25629" y="51816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455029" y="518160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Productivity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3124200" y="3429000"/>
            <a:ext cx="2819400" cy="1981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Activity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33400" y="3810000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90286" y="3890058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38200" y="4114800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7329" y="3713544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42349" y="3962400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70949" y="4150488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68101" y="4572000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7415" y="4219937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26916" y="4419600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229600" y="4724400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34154" y="4152417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47007" y="4715719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89807" y="4175567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77200" y="4258519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62754" y="3857263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390435" y="3554392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001000" y="3554392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2133600" y="4038600"/>
            <a:ext cx="762000" cy="448519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6172200" y="4038600"/>
            <a:ext cx="762000" cy="448519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25629" y="51816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455029" y="518160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 rot="5400000">
            <a:off x="838200" y="2819400"/>
            <a:ext cx="762000" cy="448519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87415" y="1066800"/>
            <a:ext cx="72796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Labour</a:t>
            </a:r>
            <a:r>
              <a:rPr lang="en-US" dirty="0" smtClean="0"/>
              <a:t>: More Skills = Higher Productivity</a:t>
            </a:r>
          </a:p>
          <a:p>
            <a:endParaRPr lang="en-US" dirty="0"/>
          </a:p>
          <a:p>
            <a:r>
              <a:rPr lang="en-US" b="1" dirty="0" smtClean="0"/>
              <a:t>Capital</a:t>
            </a:r>
            <a:r>
              <a:rPr lang="en-US" dirty="0" smtClean="0"/>
              <a:t>: Investments in machinery, equipment, stuff</a:t>
            </a:r>
          </a:p>
          <a:p>
            <a:endParaRPr lang="en-US" dirty="0"/>
          </a:p>
          <a:p>
            <a:r>
              <a:rPr lang="en-US" b="1" dirty="0" smtClean="0"/>
              <a:t>Multifactor Productivity</a:t>
            </a:r>
            <a:r>
              <a:rPr lang="en-US" dirty="0" smtClean="0"/>
              <a:t>: Everything else not accounted for. e.g. innovation.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45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Productivity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3124200" y="3429000"/>
            <a:ext cx="2819400" cy="1981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Activity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242349" y="4079112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229600" y="4724400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34154" y="4152417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47007" y="4715719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89807" y="4175567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77200" y="4258519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62754" y="3857263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390435" y="3554392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001000" y="3554392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2133600" y="4038600"/>
            <a:ext cx="762000" cy="448519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6172200" y="4038600"/>
            <a:ext cx="762000" cy="448519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25629" y="51816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455029" y="518160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1752600" y="3469512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013749" y="3561144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10901" y="3982656"/>
            <a:ext cx="457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87415" y="1066800"/>
            <a:ext cx="78137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</a:t>
            </a:r>
            <a:r>
              <a:rPr lang="en-US" b="1" dirty="0" smtClean="0"/>
              <a:t>High Productivity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Highly skilled workers, automation, high-tech machinery, optimal systems</a:t>
            </a:r>
          </a:p>
          <a:p>
            <a:endParaRPr lang="en-US" dirty="0"/>
          </a:p>
          <a:p>
            <a:r>
              <a:rPr lang="en-US" dirty="0" smtClean="0"/>
              <a:t>Need fewer inputs to create same output. Thus freeing these inputs for production of other outputs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Or more outputs at lower cost, increasing purchasing power and profits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1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Impacts of rising productivity</a:t>
            </a:r>
          </a:p>
          <a:p>
            <a:pPr lvl="1"/>
            <a:r>
              <a:rPr lang="en-US" dirty="0" smtClean="0"/>
              <a:t>Firm level: increased productivity, increased salaries, increased profits, decreased costs (prices), increased competitiveness</a:t>
            </a:r>
          </a:p>
          <a:p>
            <a:pPr lvl="1"/>
            <a:r>
              <a:rPr lang="en-US" dirty="0" smtClean="0"/>
              <a:t>National level: increased standard of living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7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525963"/>
          </a:xfrm>
        </p:spPr>
        <p:txBody>
          <a:bodyPr/>
          <a:lstStyle/>
          <a:p>
            <a:r>
              <a:rPr lang="en-US" dirty="0" smtClean="0"/>
              <a:t>Canada’s productivity as a % of United States</a:t>
            </a:r>
            <a:endParaRPr lang="en-US" dirty="0"/>
          </a:p>
        </p:txBody>
      </p:sp>
      <p:pic>
        <p:nvPicPr>
          <p:cNvPr id="1026" name="Picture 2" descr="http://rd-review.ca/eic/site/033.nsf/vwimages/figure2-1-eng.jpg/$file/figure2-1-e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2286000"/>
            <a:ext cx="7019807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98226" y="5450711"/>
            <a:ext cx="17027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Jenkins Report, 2011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9531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improve Canada’s productivity?</a:t>
            </a:r>
          </a:p>
          <a:p>
            <a:pPr lvl="1"/>
            <a:r>
              <a:rPr lang="en-US" dirty="0" smtClean="0"/>
              <a:t>OECD 2012 report recommends two measures:</a:t>
            </a:r>
          </a:p>
          <a:p>
            <a:pPr lvl="2"/>
            <a:r>
              <a:rPr lang="en-US" dirty="0"/>
              <a:t>Improve quality and quantity of highly-educated workforce</a:t>
            </a:r>
          </a:p>
          <a:p>
            <a:pPr lvl="2"/>
            <a:r>
              <a:rPr lang="en-US" dirty="0" smtClean="0"/>
              <a:t>Increased business R&amp;D to stimulate innovation</a:t>
            </a:r>
          </a:p>
        </p:txBody>
      </p:sp>
    </p:spTree>
    <p:extLst>
      <p:ext uri="{BB962C8B-B14F-4D97-AF65-F5344CB8AC3E}">
        <p14:creationId xmlns:p14="http://schemas.microsoft.com/office/powerpoint/2010/main" val="1343347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Labour</a:t>
            </a:r>
            <a:r>
              <a:rPr lang="en-US" dirty="0" smtClean="0"/>
              <a:t> Productivity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 and Training – PhD production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38064"/>
            <a:ext cx="7924800" cy="4286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824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14995</TotalTime>
  <Words>555</Words>
  <Application>Microsoft Macintosh PowerPoint</Application>
  <PresentationFormat>On-screen Show (4:3)</PresentationFormat>
  <Paragraphs>98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Productivity</vt:lpstr>
      <vt:lpstr>Productivity</vt:lpstr>
      <vt:lpstr>Productivity</vt:lpstr>
      <vt:lpstr>Productivity</vt:lpstr>
      <vt:lpstr>Productivity</vt:lpstr>
      <vt:lpstr>Productivity</vt:lpstr>
      <vt:lpstr>Labour Productivity</vt:lpstr>
      <vt:lpstr>Labour Productivity</vt:lpstr>
      <vt:lpstr>Labour Productivity</vt:lpstr>
      <vt:lpstr>Today’s Panel: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MITACS PowerPoint Deck</dc:title>
  <dc:creator>rdugas</dc:creator>
  <cp:lastModifiedBy>D C</cp:lastModifiedBy>
  <cp:revision>711</cp:revision>
  <dcterms:created xsi:type="dcterms:W3CDTF">2011-06-07T20:25:01Z</dcterms:created>
  <dcterms:modified xsi:type="dcterms:W3CDTF">2014-10-17T10:55:57Z</dcterms:modified>
</cp:coreProperties>
</file>