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57" r:id="rId5"/>
    <p:sldId id="260" r:id="rId6"/>
    <p:sldId id="261" r:id="rId7"/>
    <p:sldId id="262" r:id="rId8"/>
    <p:sldId id="263" r:id="rId9"/>
    <p:sldId id="264" r:id="rId10"/>
    <p:sldId id="265" r:id="rId11"/>
    <p:sldId id="266" r:id="rId12"/>
    <p:sldId id="273" r:id="rId13"/>
    <p:sldId id="269" r:id="rId14"/>
    <p:sldId id="267" r:id="rId15"/>
    <p:sldId id="274" r:id="rId16"/>
    <p:sldId id="270" r:id="rId17"/>
    <p:sldId id="268"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1075"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E92752-9A7A-4C16-9F6B-05D3C2E386DE}" type="datetimeFigureOut">
              <a:rPr lang="en-US" smtClean="0"/>
              <a:t>11/26/2015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DB045-9FB7-4551-BEDE-EC309593FED3}" type="slidenum">
              <a:rPr lang="en-US" smtClean="0"/>
              <a:t>‹#›</a:t>
            </a:fld>
            <a:endParaRPr lang="en-US"/>
          </a:p>
        </p:txBody>
      </p:sp>
    </p:spTree>
    <p:extLst>
      <p:ext uri="{BB962C8B-B14F-4D97-AF65-F5344CB8AC3E}">
        <p14:creationId xmlns:p14="http://schemas.microsoft.com/office/powerpoint/2010/main" val="2912947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92752-9A7A-4C16-9F6B-05D3C2E386DE}" type="datetimeFigureOut">
              <a:rPr lang="en-US" smtClean="0"/>
              <a:t>11/26/2015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DB045-9FB7-4551-BEDE-EC309593FED3}" type="slidenum">
              <a:rPr lang="en-US" smtClean="0"/>
              <a:t>‹#›</a:t>
            </a:fld>
            <a:endParaRPr lang="en-US"/>
          </a:p>
        </p:txBody>
      </p:sp>
    </p:spTree>
    <p:extLst>
      <p:ext uri="{BB962C8B-B14F-4D97-AF65-F5344CB8AC3E}">
        <p14:creationId xmlns:p14="http://schemas.microsoft.com/office/powerpoint/2010/main" val="1037466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92752-9A7A-4C16-9F6B-05D3C2E386DE}" type="datetimeFigureOut">
              <a:rPr lang="en-US" smtClean="0"/>
              <a:t>11/26/2015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DB045-9FB7-4551-BEDE-EC309593FED3}" type="slidenum">
              <a:rPr lang="en-US" smtClean="0"/>
              <a:t>‹#›</a:t>
            </a:fld>
            <a:endParaRPr lang="en-US"/>
          </a:p>
        </p:txBody>
      </p:sp>
    </p:spTree>
    <p:extLst>
      <p:ext uri="{BB962C8B-B14F-4D97-AF65-F5344CB8AC3E}">
        <p14:creationId xmlns:p14="http://schemas.microsoft.com/office/powerpoint/2010/main" val="1202211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92752-9A7A-4C16-9F6B-05D3C2E386DE}" type="datetimeFigureOut">
              <a:rPr lang="en-US" smtClean="0"/>
              <a:t>11/26/2015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DB045-9FB7-4551-BEDE-EC309593FED3}" type="slidenum">
              <a:rPr lang="en-US" smtClean="0"/>
              <a:t>‹#›</a:t>
            </a:fld>
            <a:endParaRPr lang="en-US"/>
          </a:p>
        </p:txBody>
      </p:sp>
    </p:spTree>
    <p:extLst>
      <p:ext uri="{BB962C8B-B14F-4D97-AF65-F5344CB8AC3E}">
        <p14:creationId xmlns:p14="http://schemas.microsoft.com/office/powerpoint/2010/main" val="526490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E92752-9A7A-4C16-9F6B-05D3C2E386DE}" type="datetimeFigureOut">
              <a:rPr lang="en-US" smtClean="0"/>
              <a:t>11/26/2015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DB045-9FB7-4551-BEDE-EC309593FED3}" type="slidenum">
              <a:rPr lang="en-US" smtClean="0"/>
              <a:t>‹#›</a:t>
            </a:fld>
            <a:endParaRPr lang="en-US"/>
          </a:p>
        </p:txBody>
      </p:sp>
    </p:spTree>
    <p:extLst>
      <p:ext uri="{BB962C8B-B14F-4D97-AF65-F5344CB8AC3E}">
        <p14:creationId xmlns:p14="http://schemas.microsoft.com/office/powerpoint/2010/main" val="277919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E92752-9A7A-4C16-9F6B-05D3C2E386DE}" type="datetimeFigureOut">
              <a:rPr lang="en-US" smtClean="0"/>
              <a:t>11/26/2015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DB045-9FB7-4551-BEDE-EC309593FED3}" type="slidenum">
              <a:rPr lang="en-US" smtClean="0"/>
              <a:t>‹#›</a:t>
            </a:fld>
            <a:endParaRPr lang="en-US"/>
          </a:p>
        </p:txBody>
      </p:sp>
    </p:spTree>
    <p:extLst>
      <p:ext uri="{BB962C8B-B14F-4D97-AF65-F5344CB8AC3E}">
        <p14:creationId xmlns:p14="http://schemas.microsoft.com/office/powerpoint/2010/main" val="2130381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E92752-9A7A-4C16-9F6B-05D3C2E386DE}" type="datetimeFigureOut">
              <a:rPr lang="en-US" smtClean="0"/>
              <a:t>11/26/2015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1DB045-9FB7-4551-BEDE-EC309593FED3}" type="slidenum">
              <a:rPr lang="en-US" smtClean="0"/>
              <a:t>‹#›</a:t>
            </a:fld>
            <a:endParaRPr lang="en-US"/>
          </a:p>
        </p:txBody>
      </p:sp>
    </p:spTree>
    <p:extLst>
      <p:ext uri="{BB962C8B-B14F-4D97-AF65-F5344CB8AC3E}">
        <p14:creationId xmlns:p14="http://schemas.microsoft.com/office/powerpoint/2010/main" val="4038381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E92752-9A7A-4C16-9F6B-05D3C2E386DE}" type="datetimeFigureOut">
              <a:rPr lang="en-US" smtClean="0"/>
              <a:t>11/26/2015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1DB045-9FB7-4551-BEDE-EC309593FED3}" type="slidenum">
              <a:rPr lang="en-US" smtClean="0"/>
              <a:t>‹#›</a:t>
            </a:fld>
            <a:endParaRPr lang="en-US"/>
          </a:p>
        </p:txBody>
      </p:sp>
    </p:spTree>
    <p:extLst>
      <p:ext uri="{BB962C8B-B14F-4D97-AF65-F5344CB8AC3E}">
        <p14:creationId xmlns:p14="http://schemas.microsoft.com/office/powerpoint/2010/main" val="3870708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E92752-9A7A-4C16-9F6B-05D3C2E386DE}" type="datetimeFigureOut">
              <a:rPr lang="en-US" smtClean="0"/>
              <a:t>11/26/2015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1DB045-9FB7-4551-BEDE-EC309593FED3}" type="slidenum">
              <a:rPr lang="en-US" smtClean="0"/>
              <a:t>‹#›</a:t>
            </a:fld>
            <a:endParaRPr lang="en-US"/>
          </a:p>
        </p:txBody>
      </p:sp>
    </p:spTree>
    <p:extLst>
      <p:ext uri="{BB962C8B-B14F-4D97-AF65-F5344CB8AC3E}">
        <p14:creationId xmlns:p14="http://schemas.microsoft.com/office/powerpoint/2010/main" val="908893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E92752-9A7A-4C16-9F6B-05D3C2E386DE}" type="datetimeFigureOut">
              <a:rPr lang="en-US" smtClean="0"/>
              <a:t>11/26/2015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DB045-9FB7-4551-BEDE-EC309593FED3}" type="slidenum">
              <a:rPr lang="en-US" smtClean="0"/>
              <a:t>‹#›</a:t>
            </a:fld>
            <a:endParaRPr lang="en-US"/>
          </a:p>
        </p:txBody>
      </p:sp>
    </p:spTree>
    <p:extLst>
      <p:ext uri="{BB962C8B-B14F-4D97-AF65-F5344CB8AC3E}">
        <p14:creationId xmlns:p14="http://schemas.microsoft.com/office/powerpoint/2010/main" val="328202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E92752-9A7A-4C16-9F6B-05D3C2E386DE}" type="datetimeFigureOut">
              <a:rPr lang="en-US" smtClean="0"/>
              <a:t>11/26/2015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DB045-9FB7-4551-BEDE-EC309593FED3}" type="slidenum">
              <a:rPr lang="en-US" smtClean="0"/>
              <a:t>‹#›</a:t>
            </a:fld>
            <a:endParaRPr lang="en-US"/>
          </a:p>
        </p:txBody>
      </p:sp>
    </p:spTree>
    <p:extLst>
      <p:ext uri="{BB962C8B-B14F-4D97-AF65-F5344CB8AC3E}">
        <p14:creationId xmlns:p14="http://schemas.microsoft.com/office/powerpoint/2010/main" val="36879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E92752-9A7A-4C16-9F6B-05D3C2E386DE}" type="datetimeFigureOut">
              <a:rPr lang="en-US" smtClean="0"/>
              <a:t>11/26/2015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1DB045-9FB7-4551-BEDE-EC309593FED3}" type="slidenum">
              <a:rPr lang="en-US" smtClean="0"/>
              <a:t>‹#›</a:t>
            </a:fld>
            <a:endParaRPr lang="en-US"/>
          </a:p>
        </p:txBody>
      </p:sp>
    </p:spTree>
    <p:extLst>
      <p:ext uri="{BB962C8B-B14F-4D97-AF65-F5344CB8AC3E}">
        <p14:creationId xmlns:p14="http://schemas.microsoft.com/office/powerpoint/2010/main" val="750001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Comments on the Liberal government’s Chief Science Officer</a:t>
            </a:r>
            <a:endParaRPr lang="en-US" dirty="0"/>
          </a:p>
        </p:txBody>
      </p:sp>
      <p:sp>
        <p:nvSpPr>
          <p:cNvPr id="3" name="Subtitle 2"/>
          <p:cNvSpPr>
            <a:spLocks noGrp="1"/>
          </p:cNvSpPr>
          <p:nvPr>
            <p:ph type="subTitle" idx="1"/>
          </p:nvPr>
        </p:nvSpPr>
        <p:spPr/>
        <p:txBody>
          <a:bodyPr>
            <a:normAutofit/>
          </a:bodyPr>
          <a:lstStyle/>
          <a:p>
            <a:r>
              <a:rPr lang="en-US" dirty="0" smtClean="0"/>
              <a:t>Ted Hsu</a:t>
            </a:r>
          </a:p>
          <a:p>
            <a:r>
              <a:rPr lang="en-US" dirty="0" smtClean="0"/>
              <a:t>Liberal Science and </a:t>
            </a:r>
            <a:r>
              <a:rPr lang="en-US" smtClean="0"/>
              <a:t>Technology Critic </a:t>
            </a:r>
            <a:r>
              <a:rPr lang="en-US" dirty="0" smtClean="0"/>
              <a:t>in the </a:t>
            </a:r>
            <a:r>
              <a:rPr lang="en-US" smtClean="0"/>
              <a:t>41</a:t>
            </a:r>
            <a:r>
              <a:rPr lang="en-US" baseline="30000" smtClean="0"/>
              <a:t>st</a:t>
            </a:r>
            <a:r>
              <a:rPr lang="en-US" smtClean="0"/>
              <a:t> Parliament</a:t>
            </a:r>
            <a:endParaRPr lang="en-US" dirty="0" smtClean="0"/>
          </a:p>
        </p:txBody>
      </p:sp>
    </p:spTree>
    <p:extLst>
      <p:ext uri="{BB962C8B-B14F-4D97-AF65-F5344CB8AC3E}">
        <p14:creationId xmlns:p14="http://schemas.microsoft.com/office/powerpoint/2010/main" val="8021894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CSO can best help political ministers by</a:t>
            </a:r>
            <a:endParaRPr lang="en-US" dirty="0"/>
          </a:p>
        </p:txBody>
      </p:sp>
      <p:sp>
        <p:nvSpPr>
          <p:cNvPr id="3" name="Content Placeholder 2"/>
          <p:cNvSpPr>
            <a:spLocks noGrp="1"/>
          </p:cNvSpPr>
          <p:nvPr>
            <p:ph idx="1"/>
          </p:nvPr>
        </p:nvSpPr>
        <p:spPr/>
        <p:txBody>
          <a:bodyPr>
            <a:normAutofit fontScale="92500"/>
          </a:bodyPr>
          <a:lstStyle/>
          <a:p>
            <a:r>
              <a:rPr lang="en-US" dirty="0" smtClean="0"/>
              <a:t>Helping to communicate science simply, clearly, honestly, preventing them from getting into, ”if you are explaining, you are losing” situation.</a:t>
            </a:r>
          </a:p>
          <a:p>
            <a:r>
              <a:rPr lang="en-US" dirty="0" smtClean="0"/>
              <a:t>Proactively building up and maintaining trust in journalists, public, science community</a:t>
            </a:r>
          </a:p>
          <a:p>
            <a:r>
              <a:rPr lang="en-US" dirty="0" smtClean="0"/>
              <a:t>Any government who cares about details, who is willing to adopt policies that require some explanation, MUST rely on public trust. You can never explain all the details.</a:t>
            </a:r>
            <a:endParaRPr lang="en-US" dirty="0"/>
          </a:p>
        </p:txBody>
      </p:sp>
    </p:spTree>
    <p:extLst>
      <p:ext uri="{BB962C8B-B14F-4D97-AF65-F5344CB8AC3E}">
        <p14:creationId xmlns:p14="http://schemas.microsoft.com/office/powerpoint/2010/main" val="28268771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specific duties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i="1" dirty="0" smtClean="0">
                <a:solidFill>
                  <a:srgbClr val="0070C0"/>
                </a:solidFill>
                <a:effectLst/>
              </a:rPr>
              <a:t>“ensure that government science is fully available to the public, that scientists are able to speak freely about their work”</a:t>
            </a:r>
          </a:p>
          <a:p>
            <a:r>
              <a:rPr lang="en-US" dirty="0" smtClean="0">
                <a:effectLst/>
              </a:rPr>
              <a:t>Periodically evaluate how government's scientific research results are preserved and accessed</a:t>
            </a:r>
            <a:r>
              <a:rPr lang="en-US" dirty="0" smtClean="0"/>
              <a:t> </a:t>
            </a:r>
          </a:p>
          <a:p>
            <a:r>
              <a:rPr lang="en-US" dirty="0" smtClean="0">
                <a:effectLst/>
              </a:rPr>
              <a:t>Be the point of contact for government scientists with regards to concerns about their scientific integrity</a:t>
            </a:r>
          </a:p>
          <a:p>
            <a:r>
              <a:rPr lang="en-US" dirty="0" smtClean="0"/>
              <a:t>Respond to concerns raised by journalists, public</a:t>
            </a:r>
          </a:p>
        </p:txBody>
      </p:sp>
    </p:spTree>
    <p:extLst>
      <p:ext uri="{BB962C8B-B14F-4D97-AF65-F5344CB8AC3E}">
        <p14:creationId xmlns:p14="http://schemas.microsoft.com/office/powerpoint/2010/main" val="23195078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specific duties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i="1" dirty="0" smtClean="0">
                <a:solidFill>
                  <a:srgbClr val="0070C0"/>
                </a:solidFill>
                <a:effectLst/>
              </a:rPr>
              <a:t>“ensure that government science is fully available to the public, that scientists are able to speak freely about their work”</a:t>
            </a:r>
            <a:endParaRPr lang="en-US" dirty="0" smtClean="0"/>
          </a:p>
          <a:p>
            <a:r>
              <a:rPr lang="en-US" dirty="0" smtClean="0">
                <a:effectLst/>
              </a:rPr>
              <a:t>Help government elaborate exceptions to scientists speaking freely about their research: (a) public safety, (b) proprietary information and personal privacy, (c) publicly commenting on policy related to the research, (d) internal scientific peer review to protect institutional reputation</a:t>
            </a:r>
          </a:p>
          <a:p>
            <a:r>
              <a:rPr lang="en-US" dirty="0" smtClean="0"/>
              <a:t>Defend reputation of federal science capacity if it comes under political attack</a:t>
            </a:r>
            <a:endParaRPr lang="en-US" dirty="0"/>
          </a:p>
        </p:txBody>
      </p:sp>
    </p:spTree>
    <p:extLst>
      <p:ext uri="{BB962C8B-B14F-4D97-AF65-F5344CB8AC3E}">
        <p14:creationId xmlns:p14="http://schemas.microsoft.com/office/powerpoint/2010/main" val="2286940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specific duties</a:t>
            </a:r>
            <a:endParaRPr lang="en-US" dirty="0"/>
          </a:p>
        </p:txBody>
      </p:sp>
      <p:sp>
        <p:nvSpPr>
          <p:cNvPr id="3" name="Content Placeholder 2"/>
          <p:cNvSpPr>
            <a:spLocks noGrp="1"/>
          </p:cNvSpPr>
          <p:nvPr>
            <p:ph idx="1"/>
          </p:nvPr>
        </p:nvSpPr>
        <p:spPr/>
        <p:txBody>
          <a:bodyPr>
            <a:normAutofit/>
          </a:bodyPr>
          <a:lstStyle/>
          <a:p>
            <a:pPr marL="0" indent="0">
              <a:buNone/>
            </a:pPr>
            <a:r>
              <a:rPr lang="en-US" i="1" dirty="0" smtClean="0">
                <a:solidFill>
                  <a:srgbClr val="0070C0"/>
                </a:solidFill>
                <a:effectLst/>
              </a:rPr>
              <a:t>“ensure… that scientific analyses are considered when the government makes decisions”</a:t>
            </a:r>
            <a:endParaRPr lang="en-US" dirty="0" smtClean="0">
              <a:effectLst/>
            </a:endParaRPr>
          </a:p>
          <a:p>
            <a:r>
              <a:rPr lang="en-US" dirty="0" smtClean="0"/>
              <a:t>Monitor implementation of “Science Advice for Government Effectiveness” (1999) principles</a:t>
            </a:r>
          </a:p>
          <a:p>
            <a:r>
              <a:rPr lang="en-US" dirty="0" smtClean="0">
                <a:effectLst/>
              </a:rPr>
              <a:t>Help create the checklist that allows ministers to honestly and credibly claim that decisions were informed by the best available science</a:t>
            </a:r>
          </a:p>
        </p:txBody>
      </p:sp>
    </p:spTree>
    <p:extLst>
      <p:ext uri="{BB962C8B-B14F-4D97-AF65-F5344CB8AC3E}">
        <p14:creationId xmlns:p14="http://schemas.microsoft.com/office/powerpoint/2010/main" val="4922848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specific duties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i="1" dirty="0" smtClean="0">
                <a:solidFill>
                  <a:srgbClr val="0070C0"/>
                </a:solidFill>
                <a:effectLst/>
              </a:rPr>
              <a:t>“ensure… that scientific analyses are considered when the government makes decisions”</a:t>
            </a:r>
            <a:endParaRPr lang="en-US" dirty="0" smtClean="0">
              <a:effectLst/>
            </a:endParaRPr>
          </a:p>
          <a:p>
            <a:r>
              <a:rPr lang="en-US" dirty="0" smtClean="0"/>
              <a:t>Establish network/database of fair, trusted science expertise ready to provide immediately needed information, available for informal briefings to cabinet.</a:t>
            </a:r>
          </a:p>
          <a:p>
            <a:r>
              <a:rPr lang="en-US" dirty="0" smtClean="0">
                <a:effectLst/>
              </a:rPr>
              <a:t>Help create or be link to existing advisory panels for more extensive, long term policy questions. Help choose panel members with political openness and transparency in mind, make sure panel is only providing disinterested information to government.</a:t>
            </a:r>
          </a:p>
        </p:txBody>
      </p:sp>
    </p:spTree>
    <p:extLst>
      <p:ext uri="{BB962C8B-B14F-4D97-AF65-F5344CB8AC3E}">
        <p14:creationId xmlns:p14="http://schemas.microsoft.com/office/powerpoint/2010/main" val="34432338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specific duties</a:t>
            </a:r>
            <a:endParaRPr lang="en-US" dirty="0"/>
          </a:p>
        </p:txBody>
      </p:sp>
      <p:sp>
        <p:nvSpPr>
          <p:cNvPr id="3" name="Content Placeholder 2"/>
          <p:cNvSpPr>
            <a:spLocks noGrp="1"/>
          </p:cNvSpPr>
          <p:nvPr>
            <p:ph idx="1"/>
          </p:nvPr>
        </p:nvSpPr>
        <p:spPr/>
        <p:txBody>
          <a:bodyPr>
            <a:normAutofit/>
          </a:bodyPr>
          <a:lstStyle/>
          <a:p>
            <a:pPr marL="0" indent="0">
              <a:buNone/>
            </a:pPr>
            <a:r>
              <a:rPr lang="en-US" i="1" dirty="0" smtClean="0">
                <a:solidFill>
                  <a:srgbClr val="0070C0"/>
                </a:solidFill>
                <a:effectLst/>
              </a:rPr>
              <a:t>“ensure… that scientific analyses are considered when the government makes decisions”</a:t>
            </a:r>
            <a:endParaRPr lang="en-US" dirty="0" smtClean="0">
              <a:effectLst/>
            </a:endParaRPr>
          </a:p>
          <a:p>
            <a:r>
              <a:rPr lang="en-US" dirty="0" smtClean="0"/>
              <a:t>Help minister/politicians learn to extract maximum value from available scientific resources</a:t>
            </a:r>
          </a:p>
          <a:p>
            <a:r>
              <a:rPr lang="en-US" dirty="0" smtClean="0"/>
              <a:t>Help decision makers proactively ask for research to help answer politically important science questions</a:t>
            </a:r>
            <a:endParaRPr lang="en-US" dirty="0" smtClean="0">
              <a:effectLst/>
            </a:endParaRPr>
          </a:p>
        </p:txBody>
      </p:sp>
    </p:spTree>
    <p:extLst>
      <p:ext uri="{BB962C8B-B14F-4D97-AF65-F5344CB8AC3E}">
        <p14:creationId xmlns:p14="http://schemas.microsoft.com/office/powerpoint/2010/main" val="31707827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specific duties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i="1" dirty="0" smtClean="0">
                <a:solidFill>
                  <a:srgbClr val="0070C0"/>
                </a:solidFill>
                <a:effectLst/>
              </a:rPr>
              <a:t>“ensure… that scientific analyses are considered when the government makes decisions”</a:t>
            </a:r>
          </a:p>
          <a:p>
            <a:r>
              <a:rPr lang="en-US" dirty="0" smtClean="0"/>
              <a:t>Make sure level of uncertainty in scientific information is conveyed and understood, help ministers avoid surprises from gaps in science</a:t>
            </a:r>
          </a:p>
          <a:p>
            <a:r>
              <a:rPr lang="en-US" dirty="0" smtClean="0"/>
              <a:t>Help cabinet prepare to communicate controversial science-informed decisions. Thinking about communications usually occurs before final decisions are made.</a:t>
            </a:r>
            <a:endParaRPr lang="en-US" dirty="0" smtClean="0">
              <a:effectLst/>
            </a:endParaRPr>
          </a:p>
        </p:txBody>
      </p:sp>
    </p:spTree>
    <p:extLst>
      <p:ext uri="{BB962C8B-B14F-4D97-AF65-F5344CB8AC3E}">
        <p14:creationId xmlns:p14="http://schemas.microsoft.com/office/powerpoint/2010/main" val="12923973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specific duties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i="1" dirty="0" smtClean="0">
                <a:solidFill>
                  <a:srgbClr val="0070C0"/>
                </a:solidFill>
                <a:effectLst/>
              </a:rPr>
              <a:t>“ensure… that scientific analyses are considered when the government makes decisions”</a:t>
            </a:r>
          </a:p>
          <a:p>
            <a:r>
              <a:rPr lang="en-US" dirty="0" smtClean="0"/>
              <a:t>Work with Parliamentary Science Officer (PSO) to make sure science agrees, or at least differences are identified and explained within scientific notions of uncertainty – no surprises, no political fights with cherry-picked science</a:t>
            </a:r>
          </a:p>
          <a:p>
            <a:r>
              <a:rPr lang="en-US" dirty="0" smtClean="0">
                <a:effectLst/>
              </a:rPr>
              <a:t>PSO in a position to publicly contradict government, CSO is not.</a:t>
            </a:r>
          </a:p>
        </p:txBody>
      </p:sp>
    </p:spTree>
    <p:extLst>
      <p:ext uri="{BB962C8B-B14F-4D97-AF65-F5344CB8AC3E}">
        <p14:creationId xmlns:p14="http://schemas.microsoft.com/office/powerpoint/2010/main" val="26325602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specific duties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i="1" dirty="0" smtClean="0">
                <a:solidFill>
                  <a:srgbClr val="0070C0"/>
                </a:solidFill>
                <a:effectLst/>
              </a:rPr>
              <a:t>“ensure… that scientific analyses are considered when the government makes decisions”</a:t>
            </a:r>
          </a:p>
          <a:p>
            <a:r>
              <a:rPr lang="en-US" dirty="0" smtClean="0"/>
              <a:t>Proactively track research relevant to hot button, scientifically uncertain, values-driven, political issues on the horizon, Peter </a:t>
            </a:r>
            <a:r>
              <a:rPr lang="en-US" dirty="0" err="1" smtClean="0"/>
              <a:t>Gluckman’s</a:t>
            </a:r>
            <a:r>
              <a:rPr lang="en-US" dirty="0" smtClean="0"/>
              <a:t> “post-normative science” which he says is a significant portion of his work. Mitigate future trouble for government of the day.</a:t>
            </a:r>
            <a:endParaRPr lang="en-US" dirty="0" smtClean="0">
              <a:effectLst/>
            </a:endParaRPr>
          </a:p>
        </p:txBody>
      </p:sp>
    </p:spTree>
    <p:extLst>
      <p:ext uri="{BB962C8B-B14F-4D97-AF65-F5344CB8AC3E}">
        <p14:creationId xmlns:p14="http://schemas.microsoft.com/office/powerpoint/2010/main" val="27180848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specific duties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i="1" dirty="0" smtClean="0">
                <a:solidFill>
                  <a:srgbClr val="0070C0"/>
                </a:solidFill>
                <a:effectLst/>
              </a:rPr>
              <a:t>“ensure… that scientific analyses are considered when the government makes decisions”</a:t>
            </a:r>
          </a:p>
          <a:p>
            <a:r>
              <a:rPr lang="en-US" dirty="0" smtClean="0"/>
              <a:t>Know where public may be misinformed about science</a:t>
            </a:r>
          </a:p>
          <a:p>
            <a:r>
              <a:rPr lang="en-US" dirty="0"/>
              <a:t>K</a:t>
            </a:r>
            <a:r>
              <a:rPr lang="en-US" dirty="0" smtClean="0">
                <a:effectLst/>
              </a:rPr>
              <a:t>now where there is work to done to earn social </a:t>
            </a:r>
            <a:r>
              <a:rPr lang="en-US" dirty="0" smtClean="0"/>
              <a:t>license</a:t>
            </a:r>
          </a:p>
          <a:p>
            <a:r>
              <a:rPr lang="en-US" dirty="0"/>
              <a:t>K</a:t>
            </a:r>
            <a:r>
              <a:rPr lang="en-US" dirty="0" smtClean="0"/>
              <a:t>now where false impressions or lack of knowledge are being exploited for political purposes</a:t>
            </a:r>
          </a:p>
        </p:txBody>
      </p:sp>
    </p:spTree>
    <p:extLst>
      <p:ext uri="{BB962C8B-B14F-4D97-AF65-F5344CB8AC3E}">
        <p14:creationId xmlns:p14="http://schemas.microsoft.com/office/powerpoint/2010/main" val="1651888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Promises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effectLst/>
              </a:rPr>
              <a:t>“We will appoint a Chief Science Officer (CSO) who will ensure that government science is fully available to the public, that scientists are able to speak freely about their work, and that scientific analyses are considered when the government makes decisions.”</a:t>
            </a:r>
            <a:endParaRPr lang="en-US" dirty="0" smtClean="0"/>
          </a:p>
        </p:txBody>
      </p:sp>
    </p:spTree>
    <p:extLst>
      <p:ext uri="{BB962C8B-B14F-4D97-AF65-F5344CB8AC3E}">
        <p14:creationId xmlns:p14="http://schemas.microsoft.com/office/powerpoint/2010/main" val="39911371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Mandate Letter</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Mandate </a:t>
            </a:r>
            <a:r>
              <a:rPr lang="en-US" dirty="0"/>
              <a:t>letter </a:t>
            </a:r>
            <a:r>
              <a:rPr lang="en-US" dirty="0" smtClean="0"/>
              <a:t>of </a:t>
            </a:r>
            <a:r>
              <a:rPr lang="en-US" dirty="0"/>
              <a:t>Minister of Science gives </a:t>
            </a:r>
            <a:r>
              <a:rPr lang="en-US" dirty="0" smtClean="0"/>
              <a:t>her </a:t>
            </a:r>
            <a:r>
              <a:rPr lang="en-US" dirty="0"/>
              <a:t>responsibility to </a:t>
            </a:r>
            <a:r>
              <a:rPr lang="en-US" dirty="0" smtClean="0"/>
              <a:t>implement this. and, </a:t>
            </a:r>
            <a:r>
              <a:rPr lang="en-US" dirty="0"/>
              <a:t>"</a:t>
            </a:r>
            <a:r>
              <a:rPr lang="en-US" dirty="0" smtClean="0">
                <a:effectLst/>
              </a:rPr>
              <a:t>Support your Ministerial colleagues as they re-insert scientific considerations into the heart of our decision-making and investment choices."</a:t>
            </a:r>
            <a:endParaRPr lang="en-US" dirty="0" smtClean="0"/>
          </a:p>
        </p:txBody>
      </p:sp>
    </p:spTree>
    <p:extLst>
      <p:ext uri="{BB962C8B-B14F-4D97-AF65-F5344CB8AC3E}">
        <p14:creationId xmlns:p14="http://schemas.microsoft.com/office/powerpoint/2010/main" val="3991137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Mandate Letter</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Mandate </a:t>
            </a:r>
            <a:r>
              <a:rPr lang="en-US" dirty="0"/>
              <a:t>letter </a:t>
            </a:r>
            <a:r>
              <a:rPr lang="en-US" dirty="0" smtClean="0"/>
              <a:t>of </a:t>
            </a:r>
            <a:r>
              <a:rPr lang="en-US" dirty="0"/>
              <a:t>President of the Treasury </a:t>
            </a:r>
            <a:r>
              <a:rPr lang="en-US" dirty="0" smtClean="0"/>
              <a:t>Board: "</a:t>
            </a:r>
            <a:r>
              <a:rPr lang="en-US" dirty="0"/>
              <a:t>Take a leadership role to review policies to improve the use of evidence and data in program innovation and evaluation, more open data..."</a:t>
            </a:r>
            <a:endParaRPr lang="en-US" dirty="0" smtClean="0"/>
          </a:p>
          <a:p>
            <a:endParaRPr lang="en-US" dirty="0"/>
          </a:p>
        </p:txBody>
      </p:sp>
    </p:spTree>
    <p:extLst>
      <p:ext uri="{BB962C8B-B14F-4D97-AF65-F5344CB8AC3E}">
        <p14:creationId xmlns:p14="http://schemas.microsoft.com/office/powerpoint/2010/main" val="3318862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I want from a Chief Science Officer?</a:t>
            </a:r>
            <a:endParaRPr lang="en-US" dirty="0"/>
          </a:p>
        </p:txBody>
      </p:sp>
      <p:sp>
        <p:nvSpPr>
          <p:cNvPr id="3" name="Content Placeholder 2"/>
          <p:cNvSpPr>
            <a:spLocks noGrp="1"/>
          </p:cNvSpPr>
          <p:nvPr>
            <p:ph idx="1"/>
          </p:nvPr>
        </p:nvSpPr>
        <p:spPr/>
        <p:txBody>
          <a:bodyPr/>
          <a:lstStyle/>
          <a:p>
            <a:pPr marL="0" indent="0">
              <a:buNone/>
            </a:pPr>
            <a:r>
              <a:rPr lang="en-US" dirty="0" smtClean="0"/>
              <a:t>My viewpoint is as an elected politician (losing 5 votes is a big deal)</a:t>
            </a:r>
          </a:p>
          <a:p>
            <a:pPr marL="0" indent="0">
              <a:buNone/>
            </a:pPr>
            <a:r>
              <a:rPr lang="en-US" dirty="0" smtClean="0"/>
              <a:t>…who wants science-informed decisions to be a permanent feature of the federal government</a:t>
            </a:r>
          </a:p>
          <a:p>
            <a:pPr marL="0" indent="0">
              <a:buNone/>
            </a:pPr>
            <a:r>
              <a:rPr lang="en-US" dirty="0" smtClean="0"/>
              <a:t>How can CSO be most helpful and beneficial to a government-of-the-day of any stripe, that is committed to science-informed policy making?</a:t>
            </a:r>
          </a:p>
        </p:txBody>
      </p:sp>
    </p:spTree>
    <p:extLst>
      <p:ext uri="{BB962C8B-B14F-4D97-AF65-F5344CB8AC3E}">
        <p14:creationId xmlns:p14="http://schemas.microsoft.com/office/powerpoint/2010/main" val="644448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you help ministers/politicians?</a:t>
            </a:r>
            <a:endParaRPr lang="en-US" dirty="0"/>
          </a:p>
        </p:txBody>
      </p:sp>
      <p:sp>
        <p:nvSpPr>
          <p:cNvPr id="3" name="Content Placeholder 2"/>
          <p:cNvSpPr>
            <a:spLocks noGrp="1"/>
          </p:cNvSpPr>
          <p:nvPr>
            <p:ph idx="1"/>
          </p:nvPr>
        </p:nvSpPr>
        <p:spPr/>
        <p:txBody>
          <a:bodyPr/>
          <a:lstStyle/>
          <a:p>
            <a:pPr marL="0" indent="0">
              <a:buNone/>
            </a:pPr>
            <a:r>
              <a:rPr lang="en-US" dirty="0" smtClean="0"/>
              <a:t>Two time-consuming but critical chores of politicians:</a:t>
            </a:r>
          </a:p>
          <a:p>
            <a:r>
              <a:rPr lang="en-US" dirty="0" smtClean="0"/>
              <a:t>Gather information, sufficient depth, sufficiently broad, be able to prove that consultation was adequate</a:t>
            </a:r>
          </a:p>
          <a:p>
            <a:r>
              <a:rPr lang="en-US" dirty="0" smtClean="0"/>
              <a:t>Communicate policies, defend them from criticism (you can only do what you can communicate)</a:t>
            </a:r>
            <a:endParaRPr lang="en-US" dirty="0"/>
          </a:p>
        </p:txBody>
      </p:sp>
    </p:spTree>
    <p:extLst>
      <p:ext uri="{BB962C8B-B14F-4D97-AF65-F5344CB8AC3E}">
        <p14:creationId xmlns:p14="http://schemas.microsoft.com/office/powerpoint/2010/main" val="26730039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CSO can best help political ministers by</a:t>
            </a:r>
            <a:endParaRPr lang="en-US" dirty="0"/>
          </a:p>
        </p:txBody>
      </p:sp>
      <p:sp>
        <p:nvSpPr>
          <p:cNvPr id="3" name="Content Placeholder 2"/>
          <p:cNvSpPr>
            <a:spLocks noGrp="1"/>
          </p:cNvSpPr>
          <p:nvPr>
            <p:ph idx="1"/>
          </p:nvPr>
        </p:nvSpPr>
        <p:spPr/>
        <p:txBody>
          <a:bodyPr/>
          <a:lstStyle/>
          <a:p>
            <a:r>
              <a:rPr lang="en-US" dirty="0" smtClean="0"/>
              <a:t>Reporting directly to Prime Minister and cabinet, and earning their trust by making it clear that the goal of the CSO is the overall success of the government of the day, and nothing else</a:t>
            </a:r>
            <a:endParaRPr lang="en-US" dirty="0"/>
          </a:p>
        </p:txBody>
      </p:sp>
    </p:spTree>
    <p:extLst>
      <p:ext uri="{BB962C8B-B14F-4D97-AF65-F5344CB8AC3E}">
        <p14:creationId xmlns:p14="http://schemas.microsoft.com/office/powerpoint/2010/main" val="3013268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CSO can best help political ministers by</a:t>
            </a:r>
            <a:endParaRPr lang="en-US" dirty="0"/>
          </a:p>
        </p:txBody>
      </p:sp>
      <p:sp>
        <p:nvSpPr>
          <p:cNvPr id="3" name="Content Placeholder 2"/>
          <p:cNvSpPr>
            <a:spLocks noGrp="1"/>
          </p:cNvSpPr>
          <p:nvPr>
            <p:ph idx="1"/>
          </p:nvPr>
        </p:nvSpPr>
        <p:spPr/>
        <p:txBody>
          <a:bodyPr/>
          <a:lstStyle/>
          <a:p>
            <a:r>
              <a:rPr lang="en-US" dirty="0" smtClean="0"/>
              <a:t>Helping cabinet access scientific information it needs with links to trusted expertise across government, Canada and the world</a:t>
            </a:r>
          </a:p>
          <a:p>
            <a:r>
              <a:rPr lang="en-US" dirty="0" smtClean="0"/>
              <a:t>Paying attention to the quality of science information received, the comprehensiveness</a:t>
            </a:r>
          </a:p>
          <a:p>
            <a:r>
              <a:rPr lang="en-US" dirty="0" smtClean="0"/>
              <a:t>Helping ministers understand the uncertainties of scientific information when considering politically controversial issues</a:t>
            </a:r>
            <a:endParaRPr lang="en-US" dirty="0"/>
          </a:p>
        </p:txBody>
      </p:sp>
    </p:spTree>
    <p:extLst>
      <p:ext uri="{BB962C8B-B14F-4D97-AF65-F5344CB8AC3E}">
        <p14:creationId xmlns:p14="http://schemas.microsoft.com/office/powerpoint/2010/main" val="573963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CSO can best help political ministers by</a:t>
            </a:r>
            <a:endParaRPr lang="en-US" dirty="0"/>
          </a:p>
        </p:txBody>
      </p:sp>
      <p:sp>
        <p:nvSpPr>
          <p:cNvPr id="3" name="Content Placeholder 2"/>
          <p:cNvSpPr>
            <a:spLocks noGrp="1"/>
          </p:cNvSpPr>
          <p:nvPr>
            <p:ph idx="1"/>
          </p:nvPr>
        </p:nvSpPr>
        <p:spPr/>
        <p:txBody>
          <a:bodyPr>
            <a:normAutofit lnSpcReduction="10000"/>
          </a:bodyPr>
          <a:lstStyle/>
          <a:p>
            <a:r>
              <a:rPr lang="en-US" dirty="0" smtClean="0"/>
              <a:t>Making sure they are never surprised or unable to answer a question like, “why didn’t you consider this piece of information?”</a:t>
            </a:r>
          </a:p>
          <a:p>
            <a:endParaRPr lang="en-US" dirty="0"/>
          </a:p>
          <a:p>
            <a:r>
              <a:rPr lang="en-US" dirty="0" smtClean="0"/>
              <a:t>One of the hard lessons on the road to being a veteran politician is paying the price for not having consulted enough. It’s time-consuming work. The CSO should help when it comes to science.</a:t>
            </a:r>
            <a:endParaRPr lang="en-US" dirty="0"/>
          </a:p>
        </p:txBody>
      </p:sp>
    </p:spTree>
    <p:extLst>
      <p:ext uri="{BB962C8B-B14F-4D97-AF65-F5344CB8AC3E}">
        <p14:creationId xmlns:p14="http://schemas.microsoft.com/office/powerpoint/2010/main" val="31899566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599</TotalTime>
  <Words>1017</Words>
  <Application>Microsoft Office PowerPoint</Application>
  <PresentationFormat>On-screen Show (4:3)</PresentationFormat>
  <Paragraphs>68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Comments on the Liberal government’s Chief Science Officer</vt:lpstr>
      <vt:lpstr>Promises</vt:lpstr>
      <vt:lpstr>Mandate Letter</vt:lpstr>
      <vt:lpstr>Mandate Letter</vt:lpstr>
      <vt:lpstr>What do I want from a Chief Science Officer?</vt:lpstr>
      <vt:lpstr>How can you help ministers/politicians?</vt:lpstr>
      <vt:lpstr>The CSO can best help political ministers by</vt:lpstr>
      <vt:lpstr>The CSO can best help political ministers by</vt:lpstr>
      <vt:lpstr>The CSO can best help political ministers by</vt:lpstr>
      <vt:lpstr>The CSO can best help political ministers by</vt:lpstr>
      <vt:lpstr>Some specific duties</vt:lpstr>
      <vt:lpstr>Some specific duties</vt:lpstr>
      <vt:lpstr>Some specific duties</vt:lpstr>
      <vt:lpstr>Some specific duties</vt:lpstr>
      <vt:lpstr>Some specific duties</vt:lpstr>
      <vt:lpstr>Some specific duties</vt:lpstr>
      <vt:lpstr>Some specific duties</vt:lpstr>
      <vt:lpstr>Some specific duties</vt:lpstr>
      <vt:lpstr>Some specific duties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on the Liberal government’s Chief Science Officer</dc:title>
  <dc:creator>tedhsu</dc:creator>
  <cp:lastModifiedBy>Cindy Hick</cp:lastModifiedBy>
  <cp:revision>15</cp:revision>
  <dcterms:created xsi:type="dcterms:W3CDTF">2015-11-26T04:07:54Z</dcterms:created>
  <dcterms:modified xsi:type="dcterms:W3CDTF">2015-11-26T19:07:35Z</dcterms:modified>
</cp:coreProperties>
</file>